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mero C. Catan III" initials="OCCIII"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998"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19C14D-42FC-46F4-912F-E00CE939B7A8}" type="datetimeFigureOut">
              <a:rPr lang="en-US" smtClean="0"/>
              <a:pPr/>
              <a:t>10/18/2011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F4634B-BC2F-44CA-BD73-B13201C81E1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BC62477F-E4AC-4441-8C8C-362C45371270}" type="datetimeFigureOut">
              <a:rPr lang="en-US" smtClean="0"/>
              <a:pPr/>
              <a:t>10/18/2011</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27DCB5A9-50C9-406F-BBC3-848A7AACEFD3}"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62477F-E4AC-4441-8C8C-362C45371270}"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CB5A9-50C9-406F-BBC3-848A7AACEF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62477F-E4AC-4441-8C8C-362C45371270}"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CB5A9-50C9-406F-BBC3-848A7AACEFD3}"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C62477F-E4AC-4441-8C8C-362C45371270}"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CB5A9-50C9-406F-BBC3-848A7AACEFD3}"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BC62477F-E4AC-4441-8C8C-362C45371270}" type="datetimeFigureOut">
              <a:rPr lang="en-US" smtClean="0"/>
              <a:pPr/>
              <a:t>10/18/2011</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27DCB5A9-50C9-406F-BBC3-848A7AACEFD3}"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C62477F-E4AC-4441-8C8C-362C45371270}" type="datetimeFigureOut">
              <a:rPr lang="en-US" smtClean="0"/>
              <a:pPr/>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DCB5A9-50C9-406F-BBC3-848A7AACEFD3}"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C62477F-E4AC-4441-8C8C-362C45371270}" type="datetimeFigureOut">
              <a:rPr lang="en-US" smtClean="0"/>
              <a:pPr/>
              <a:t>10/18/2011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DCB5A9-50C9-406F-BBC3-848A7AACEFD3}"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C62477F-E4AC-4441-8C8C-362C45371270}" type="datetimeFigureOut">
              <a:rPr lang="en-US" smtClean="0"/>
              <a:pPr/>
              <a:t>10/18/2011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DCB5A9-50C9-406F-BBC3-848A7AACEFD3}"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62477F-E4AC-4441-8C8C-362C45371270}" type="datetimeFigureOut">
              <a:rPr lang="en-US" smtClean="0"/>
              <a:pPr/>
              <a:t>10/18/2011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DCB5A9-50C9-406F-BBC3-848A7AACEFD3}"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C62477F-E4AC-4441-8C8C-362C45371270}" type="datetimeFigureOut">
              <a:rPr lang="en-US" smtClean="0"/>
              <a:pPr/>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DCB5A9-50C9-406F-BBC3-848A7AACEFD3}"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C62477F-E4AC-4441-8C8C-362C45371270}" type="datetimeFigureOut">
              <a:rPr lang="en-US" smtClean="0"/>
              <a:pPr/>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DCB5A9-50C9-406F-BBC3-848A7AACEFD3}"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C62477F-E4AC-4441-8C8C-362C45371270}" type="datetimeFigureOut">
              <a:rPr lang="en-US" smtClean="0"/>
              <a:pPr/>
              <a:t>10/18/2011</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7DCB5A9-50C9-406F-BBC3-848A7AACEFD3}"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447800"/>
            <a:ext cx="6858000" cy="3429000"/>
          </a:xfrm>
        </p:spPr>
        <p:txBody>
          <a:bodyPr>
            <a:normAutofit/>
          </a:bodyPr>
          <a:lstStyle/>
          <a:p>
            <a:r>
              <a:rPr lang="en-US" dirty="0" smtClean="0"/>
              <a:t> The Community of the Future </a:t>
            </a:r>
            <a:br>
              <a:rPr lang="en-US" dirty="0" smtClean="0"/>
            </a:br>
            <a:r>
              <a:rPr lang="en-US" dirty="0" smtClean="0"/>
              <a:t>by: The Drucker Foundation-—</a:t>
            </a:r>
            <a:r>
              <a:rPr lang="en-US" dirty="0" err="1" smtClean="0"/>
              <a:t>Hesselbein</a:t>
            </a:r>
            <a:r>
              <a:rPr lang="en-US" dirty="0" smtClean="0"/>
              <a:t>, H., Goldsmith, M., </a:t>
            </a:r>
            <a:r>
              <a:rPr lang="en-US" dirty="0" err="1" smtClean="0"/>
              <a:t>Beckhard</a:t>
            </a:r>
            <a:r>
              <a:rPr lang="en-US" dirty="0" smtClean="0"/>
              <a:t>, R. and Schubert, R.</a:t>
            </a:r>
            <a:endParaRPr lang="en-US" dirty="0"/>
          </a:p>
        </p:txBody>
      </p:sp>
      <p:sp>
        <p:nvSpPr>
          <p:cNvPr id="3" name="Subtitle 2"/>
          <p:cNvSpPr>
            <a:spLocks noGrp="1"/>
          </p:cNvSpPr>
          <p:nvPr>
            <p:ph type="subTitle" idx="1"/>
          </p:nvPr>
        </p:nvSpPr>
        <p:spPr/>
        <p:txBody>
          <a:bodyPr/>
          <a:lstStyle/>
          <a:p>
            <a:r>
              <a:rPr lang="en-US" dirty="0" smtClean="0"/>
              <a:t>Presentation by: Omero Catan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Text Placeholder 2"/>
          <p:cNvSpPr>
            <a:spLocks noGrp="1"/>
          </p:cNvSpPr>
          <p:nvPr>
            <p:ph type="body" idx="1"/>
          </p:nvPr>
        </p:nvSpPr>
        <p:spPr>
          <a:xfrm>
            <a:off x="457200" y="1219200"/>
            <a:ext cx="4040188" cy="762000"/>
          </a:xfrm>
        </p:spPr>
        <p:txBody>
          <a:bodyPr/>
          <a:lstStyle/>
          <a:p>
            <a:pPr algn="ctr"/>
            <a:r>
              <a:rPr lang="en-US" dirty="0" smtClean="0"/>
              <a:t>Authors </a:t>
            </a:r>
            <a:endParaRPr lang="en-US" dirty="0"/>
          </a:p>
        </p:txBody>
      </p:sp>
      <p:sp>
        <p:nvSpPr>
          <p:cNvPr id="4" name="Text Placeholder 3"/>
          <p:cNvSpPr>
            <a:spLocks noGrp="1"/>
          </p:cNvSpPr>
          <p:nvPr>
            <p:ph type="body" sz="half" idx="3"/>
          </p:nvPr>
        </p:nvSpPr>
        <p:spPr>
          <a:xfrm>
            <a:off x="4648200" y="990600"/>
            <a:ext cx="4041775" cy="990600"/>
          </a:xfrm>
        </p:spPr>
        <p:txBody>
          <a:bodyPr>
            <a:normAutofit fontScale="92500" lnSpcReduction="20000"/>
          </a:bodyPr>
          <a:lstStyle/>
          <a:p>
            <a:pPr algn="ctr"/>
            <a:r>
              <a:rPr lang="en-US" dirty="0" smtClean="0"/>
              <a:t>The world’s top thinkers demonstrate several important concepts.</a:t>
            </a:r>
            <a:endParaRPr lang="en-US" dirty="0"/>
          </a:p>
        </p:txBody>
      </p:sp>
      <p:sp>
        <p:nvSpPr>
          <p:cNvPr id="5" name="Content Placeholder 4"/>
          <p:cNvSpPr>
            <a:spLocks noGrp="1"/>
          </p:cNvSpPr>
          <p:nvPr>
            <p:ph sz="quarter" idx="2"/>
          </p:nvPr>
        </p:nvSpPr>
        <p:spPr/>
        <p:txBody>
          <a:bodyPr>
            <a:normAutofit/>
          </a:bodyPr>
          <a:lstStyle/>
          <a:p>
            <a:pPr>
              <a:buNone/>
            </a:pPr>
            <a:r>
              <a:rPr lang="en-US" dirty="0" smtClean="0"/>
              <a:t>The community of the future brings together leading thinkers to provide insight into the powerful notion of community by  recognizing the future trends shaping the evolution of society in their essays.</a:t>
            </a:r>
            <a:endParaRPr lang="en-US" dirty="0"/>
          </a:p>
        </p:txBody>
      </p:sp>
      <p:sp>
        <p:nvSpPr>
          <p:cNvPr id="6" name="Content Placeholder 5"/>
          <p:cNvSpPr>
            <a:spLocks noGrp="1"/>
          </p:cNvSpPr>
          <p:nvPr>
            <p:ph sz="quarter" idx="4"/>
          </p:nvPr>
        </p:nvSpPr>
        <p:spPr/>
        <p:txBody>
          <a:bodyPr/>
          <a:lstStyle/>
          <a:p>
            <a:r>
              <a:rPr lang="en-US" dirty="0" smtClean="0"/>
              <a:t>Create organizational communities, create ways to strengthen the social fabric, and preparing for impact of new communications technology.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Information</a:t>
            </a:r>
            <a:endParaRPr lang="en-US" dirty="0"/>
          </a:p>
        </p:txBody>
      </p:sp>
      <p:sp>
        <p:nvSpPr>
          <p:cNvPr id="3" name="Text Placeholder 2"/>
          <p:cNvSpPr>
            <a:spLocks noGrp="1"/>
          </p:cNvSpPr>
          <p:nvPr>
            <p:ph type="body" idx="1"/>
          </p:nvPr>
        </p:nvSpPr>
        <p:spPr/>
        <p:txBody>
          <a:bodyPr/>
          <a:lstStyle/>
          <a:p>
            <a:r>
              <a:rPr lang="en-US" dirty="0" smtClean="0"/>
              <a:t>Authors” viewpoints </a:t>
            </a:r>
            <a:endParaRPr lang="en-US" dirty="0"/>
          </a:p>
        </p:txBody>
      </p:sp>
      <p:sp>
        <p:nvSpPr>
          <p:cNvPr id="4" name="Text Placeholder 3"/>
          <p:cNvSpPr>
            <a:spLocks noGrp="1"/>
          </p:cNvSpPr>
          <p:nvPr>
            <p:ph type="body" sz="half" idx="3"/>
          </p:nvPr>
        </p:nvSpPr>
        <p:spPr/>
        <p:txBody>
          <a:bodyPr>
            <a:normAutofit fontScale="92500" lnSpcReduction="20000"/>
          </a:bodyPr>
          <a:lstStyle/>
          <a:p>
            <a:r>
              <a:rPr lang="en-US" dirty="0" smtClean="0"/>
              <a:t>Community				</a:t>
            </a:r>
          </a:p>
        </p:txBody>
      </p:sp>
      <p:sp>
        <p:nvSpPr>
          <p:cNvPr id="5" name="Content Placeholder 4"/>
          <p:cNvSpPr>
            <a:spLocks noGrp="1"/>
          </p:cNvSpPr>
          <p:nvPr>
            <p:ph sz="quarter" idx="2"/>
          </p:nvPr>
        </p:nvSpPr>
        <p:spPr/>
        <p:txBody>
          <a:bodyPr/>
          <a:lstStyle/>
          <a:p>
            <a:r>
              <a:rPr lang="en-US" dirty="0" smtClean="0"/>
              <a:t>Stress the importance of community in the collaborative framework in supporting systematic change even while society is evolving	</a:t>
            </a:r>
            <a:endParaRPr lang="en-US" dirty="0"/>
          </a:p>
        </p:txBody>
      </p:sp>
      <p:sp>
        <p:nvSpPr>
          <p:cNvPr id="6" name="Content Placeholder 5"/>
          <p:cNvSpPr>
            <a:spLocks noGrp="1"/>
          </p:cNvSpPr>
          <p:nvPr>
            <p:ph sz="quarter" idx="4"/>
          </p:nvPr>
        </p:nvSpPr>
        <p:spPr>
          <a:xfrm>
            <a:off x="4648200" y="2133600"/>
            <a:ext cx="4191000" cy="4038600"/>
          </a:xfrm>
        </p:spPr>
        <p:txBody>
          <a:bodyPr/>
          <a:lstStyle/>
          <a:p>
            <a:r>
              <a:rPr lang="en-US" dirty="0" smtClean="0"/>
              <a:t>Community is defined by </a:t>
            </a:r>
            <a:r>
              <a:rPr lang="en-US" dirty="0" err="1" smtClean="0"/>
              <a:t>Inonge</a:t>
            </a:r>
            <a:r>
              <a:rPr lang="en-US" dirty="0" smtClean="0"/>
              <a:t> </a:t>
            </a:r>
            <a:r>
              <a:rPr lang="en-US" dirty="0" err="1" smtClean="0"/>
              <a:t>Mbikusita-Lewanika</a:t>
            </a:r>
            <a:r>
              <a:rPr lang="en-US" dirty="0" smtClean="0"/>
              <a:t> as “a society of people or other groups having common rights, possessions, work and interests.”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rmAutofit fontScale="90000"/>
          </a:bodyPr>
          <a:lstStyle/>
          <a:p>
            <a:r>
              <a:rPr lang="en-US" dirty="0" smtClean="0"/>
              <a:t>Beginning authors suggest that there are several recommendations in building a sense of community.</a:t>
            </a:r>
            <a:endParaRPr lang="en-US" dirty="0"/>
          </a:p>
        </p:txBody>
      </p:sp>
      <p:sp>
        <p:nvSpPr>
          <p:cNvPr id="3" name="Text Placeholder 2"/>
          <p:cNvSpPr>
            <a:spLocks noGrp="1"/>
          </p:cNvSpPr>
          <p:nvPr>
            <p:ph type="body" idx="1"/>
          </p:nvPr>
        </p:nvSpPr>
        <p:spPr>
          <a:xfrm>
            <a:off x="457200" y="1524000"/>
            <a:ext cx="4040188" cy="609599"/>
          </a:xfrm>
        </p:spPr>
        <p:txBody>
          <a:bodyPr/>
          <a:lstStyle/>
          <a:p>
            <a:r>
              <a:rPr lang="en-US" dirty="0" smtClean="0"/>
              <a:t>Covey and others have suggested:</a:t>
            </a:r>
            <a:endParaRPr lang="en-US" dirty="0"/>
          </a:p>
        </p:txBody>
      </p:sp>
      <p:sp>
        <p:nvSpPr>
          <p:cNvPr id="4" name="Text Placeholder 3"/>
          <p:cNvSpPr>
            <a:spLocks noGrp="1"/>
          </p:cNvSpPr>
          <p:nvPr>
            <p:ph type="body" sz="half" idx="3"/>
          </p:nvPr>
        </p:nvSpPr>
        <p:spPr>
          <a:xfrm>
            <a:off x="4648200" y="1524000"/>
            <a:ext cx="4041775" cy="533400"/>
          </a:xfrm>
        </p:spPr>
        <p:txBody>
          <a:bodyPr/>
          <a:lstStyle/>
          <a:p>
            <a:r>
              <a:rPr lang="en-US" dirty="0" smtClean="0"/>
              <a:t>An ideal Community</a:t>
            </a:r>
            <a:endParaRPr lang="en-US" dirty="0"/>
          </a:p>
        </p:txBody>
      </p:sp>
      <p:sp>
        <p:nvSpPr>
          <p:cNvPr id="5" name="Content Placeholder 4"/>
          <p:cNvSpPr>
            <a:spLocks noGrp="1"/>
          </p:cNvSpPr>
          <p:nvPr>
            <p:ph sz="quarter" idx="2"/>
          </p:nvPr>
        </p:nvSpPr>
        <p:spPr/>
        <p:txBody>
          <a:bodyPr/>
          <a:lstStyle/>
          <a:p>
            <a:r>
              <a:rPr lang="en-US" dirty="0" smtClean="0"/>
              <a:t>Join a cause</a:t>
            </a:r>
          </a:p>
          <a:p>
            <a:r>
              <a:rPr lang="en-US" dirty="0" smtClean="0"/>
              <a:t>Be a volunteer </a:t>
            </a:r>
          </a:p>
          <a:p>
            <a:r>
              <a:rPr lang="en-US" dirty="0" smtClean="0"/>
              <a:t>Engage in community service</a:t>
            </a:r>
          </a:p>
          <a:p>
            <a:r>
              <a:rPr lang="en-US" dirty="0" smtClean="0"/>
              <a:t>Adopt a cause </a:t>
            </a:r>
          </a:p>
          <a:p>
            <a:r>
              <a:rPr lang="en-US" dirty="0" smtClean="0"/>
              <a:t>Align learning to application so that there is a connection between theory and practice</a:t>
            </a:r>
            <a:endParaRPr lang="en-US" dirty="0"/>
          </a:p>
        </p:txBody>
      </p:sp>
      <p:sp>
        <p:nvSpPr>
          <p:cNvPr id="6" name="Content Placeholder 5"/>
          <p:cNvSpPr>
            <a:spLocks noGrp="1"/>
          </p:cNvSpPr>
          <p:nvPr>
            <p:ph sz="quarter" idx="4"/>
          </p:nvPr>
        </p:nvSpPr>
        <p:spPr/>
        <p:txBody>
          <a:bodyPr/>
          <a:lstStyle/>
          <a:p>
            <a:r>
              <a:rPr lang="en-US" dirty="0" smtClean="0"/>
              <a:t>One standard—principle centered goodness</a:t>
            </a:r>
          </a:p>
          <a:p>
            <a:r>
              <a:rPr lang="en-US" dirty="0" smtClean="0"/>
              <a:t>One heart-vision and direction</a:t>
            </a:r>
          </a:p>
          <a:p>
            <a:r>
              <a:rPr lang="en-US" dirty="0" smtClean="0"/>
              <a:t>Adapt a cause</a:t>
            </a:r>
          </a:p>
          <a:p>
            <a:r>
              <a:rPr lang="en-US" dirty="0" smtClean="0"/>
              <a:t>Align learning to application so that there is a connection between theory and practice.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2763</TotalTime>
  <Words>201</Words>
  <Application>Microsoft Office PowerPoint</Application>
  <PresentationFormat>On-screen Show (4:3)</PresentationFormat>
  <Paragraphs>24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Origin</vt:lpstr>
      <vt:lpstr> The Community of the Future  by: The Drucker Foundation-—Hesselbein, H., Goldsmith, M., Beckhard, R. and Schubert, R.</vt:lpstr>
      <vt:lpstr>INTRODUCTION </vt:lpstr>
      <vt:lpstr>Background Information</vt:lpstr>
      <vt:lpstr>Beginning authors suggest that there are several recommendations in building a sense of community.</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Community of the Future  by: The Drucker Foundation-—Hesselbein, H., Goldsmith, M., Beckhard, R. and Schubert, R.</dc:title>
  <dc:creator>Omero C. Catan III</dc:creator>
  <cp:lastModifiedBy>Omero C. Catan III</cp:lastModifiedBy>
  <cp:revision>13</cp:revision>
  <dcterms:created xsi:type="dcterms:W3CDTF">2011-02-15T00:47:02Z</dcterms:created>
  <dcterms:modified xsi:type="dcterms:W3CDTF">2011-10-18T12:48:42Z</dcterms:modified>
</cp:coreProperties>
</file>