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8D75C9-D9D1-46E2-85E8-22F204DF573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CCB333D-AB8C-460A-B906-443BC6CA38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219200"/>
          </a:xfrm>
        </p:spPr>
        <p:txBody>
          <a:bodyPr/>
          <a:lstStyle/>
          <a:p>
            <a:r>
              <a:rPr lang="en-US" dirty="0" smtClean="0"/>
              <a:t>Trends Shaping the Evolution of Community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 of the Future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V: Strengthening the Social Fabric</a:t>
            </a:r>
            <a:br>
              <a:rPr lang="en-US" dirty="0" smtClean="0"/>
            </a:br>
            <a:r>
              <a:rPr lang="en-US" dirty="0" smtClean="0"/>
              <a:t>Articles 16-21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Article 16: The Dream that Lies Before Us by </a:t>
            </a:r>
            <a:r>
              <a:rPr lang="en-US" dirty="0" err="1" smtClean="0"/>
              <a:t>Hesselbein</a:t>
            </a:r>
            <a:endParaRPr lang="en-US" dirty="0" smtClean="0"/>
          </a:p>
          <a:p>
            <a:r>
              <a:rPr lang="en-US" dirty="0" smtClean="0"/>
              <a:t>Article 17: High-Tech Inner-City Development by </a:t>
            </a:r>
            <a:r>
              <a:rPr lang="en-US" dirty="0" err="1" smtClean="0"/>
              <a:t>Tichy</a:t>
            </a:r>
            <a:r>
              <a:rPr lang="en-US" dirty="0" smtClean="0"/>
              <a:t>, McGill, and St. Clair</a:t>
            </a:r>
          </a:p>
          <a:p>
            <a:r>
              <a:rPr lang="en-US" dirty="0" smtClean="0"/>
              <a:t>Article 18: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Leaders, African-American Community-Austin </a:t>
            </a:r>
            <a:r>
              <a:rPr lang="en-US" dirty="0" err="1" smtClean="0"/>
              <a:t>andYoung</a:t>
            </a:r>
            <a:endParaRPr lang="en-US" dirty="0" smtClean="0"/>
          </a:p>
          <a:p>
            <a:r>
              <a:rPr lang="en-US" dirty="0" smtClean="0"/>
              <a:t>Article 19: Gaining Equal Access to Economic Power by Hugh Price</a:t>
            </a:r>
          </a:p>
          <a:p>
            <a:r>
              <a:rPr lang="en-US" dirty="0" smtClean="0"/>
              <a:t>Article 20: The New American Identity by Raul </a:t>
            </a:r>
            <a:r>
              <a:rPr lang="en-US" dirty="0" err="1" smtClean="0"/>
              <a:t>Yzaguirre</a:t>
            </a:r>
            <a:endParaRPr lang="en-US" dirty="0" smtClean="0"/>
          </a:p>
          <a:p>
            <a:r>
              <a:rPr lang="en-US" dirty="0" smtClean="0"/>
              <a:t>Article 21: Building Blocks for Successful Communities by Suzanne W. Morse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Article 1: Paradox and Promise of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paradox is that Individualism is encouraged, yet they believe they should belong to the community.</a:t>
            </a:r>
          </a:p>
          <a:p>
            <a:r>
              <a:rPr lang="en-US" dirty="0" smtClean="0"/>
              <a:t>The price of belonging to the community involves forfeiting the individualism and becoming assimilated into the community.</a:t>
            </a:r>
          </a:p>
          <a:p>
            <a:r>
              <a:rPr lang="en-US" dirty="0" smtClean="0"/>
              <a:t>The result is a vibrant community with a coherent center of shard significance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Article 2: Economic Community-Economic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 loyalty-post-WWII contract has been shattered</a:t>
            </a:r>
          </a:p>
          <a:p>
            <a:r>
              <a:rPr lang="en-US" dirty="0" smtClean="0"/>
              <a:t>New technologies require new skills</a:t>
            </a:r>
          </a:p>
          <a:p>
            <a:r>
              <a:rPr lang="en-US" dirty="0" smtClean="0"/>
              <a:t>The individualistic market economies need a community behind them to make long term investments.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Article 3: Future Capability of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Umbruch</a:t>
            </a:r>
            <a:r>
              <a:rPr lang="en-US" dirty="0" smtClean="0"/>
              <a:t>: erosion of  Values</a:t>
            </a:r>
          </a:p>
          <a:p>
            <a:r>
              <a:rPr lang="en-US" dirty="0" smtClean="0"/>
              <a:t>Social Challenges: Globalization, Networking, Information Age</a:t>
            </a:r>
          </a:p>
          <a:p>
            <a:r>
              <a:rPr lang="en-US" dirty="0" smtClean="0"/>
              <a:t>No more full time work; presently, flexible hours, altruism in the workplace, partnerships, gender issues, models of </a:t>
            </a:r>
            <a:r>
              <a:rPr lang="en-US" dirty="0" err="1" smtClean="0"/>
              <a:t>coperation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Industrial revolution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8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Article 4: Boomers, Churches and 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Sectors of society-Government, Business, and social sector</a:t>
            </a:r>
          </a:p>
          <a:p>
            <a:r>
              <a:rPr lang="en-US" dirty="0" smtClean="0"/>
              <a:t>Boomers, jobs are information based, still healthy, me generation</a:t>
            </a:r>
          </a:p>
          <a:p>
            <a:r>
              <a:rPr lang="en-US" dirty="0" smtClean="0"/>
              <a:t>Churches: teach 5 practices-leadership, peer learning, cultural relevance, meeting individual needs, and mobilization.</a:t>
            </a:r>
          </a:p>
          <a:p>
            <a:r>
              <a:rPr lang="en-US" dirty="0" smtClean="0"/>
              <a:t>Social Entrepreneur: focus on some aspect of social ills.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52 0  L 0.089 -0.04931  L 0.125 0  L 0.177 0  L 0.177 0.0693  L 0.213 0.11861  L 0.177 0.16659  L 0.177 0.23589  L 0.125 0.23589  L 0.089 0.28387  L 0.052 0.23589  L 0 0.23589  L 0 0.16659  L -0.037 0.11861  L 0 0.0693  L 0 0  Z" pathEditMode="relative" ptsTypes="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469 -0.00301 " pathEditMode="relative" ptsTypes="AA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18  E" pathEditMode="relative" ptsTypes="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II: The Values of Community</a:t>
            </a:r>
            <a:br>
              <a:rPr lang="en-US" dirty="0" smtClean="0"/>
            </a:br>
            <a:r>
              <a:rPr lang="en-US" dirty="0" smtClean="0"/>
              <a:t>Article 5: The Ideal Community (Covey)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domains of human action—law, free choice, and obedience</a:t>
            </a:r>
          </a:p>
          <a:p>
            <a:r>
              <a:rPr lang="en-US" dirty="0" smtClean="0"/>
              <a:t>Elements of ideal community-one standard-</a:t>
            </a:r>
            <a:r>
              <a:rPr lang="en-US" dirty="0" err="1" smtClean="0"/>
              <a:t>principaled</a:t>
            </a:r>
            <a:r>
              <a:rPr lang="en-US" dirty="0" smtClean="0"/>
              <a:t> centered goodness—one heart, one mind, economic equality</a:t>
            </a:r>
          </a:p>
          <a:p>
            <a:r>
              <a:rPr lang="en-US" dirty="0" smtClean="0"/>
              <a:t>Working examples: Mauritius, Oneida Nation, Kauai Hawaii, Columbus, Indiana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II Articles: 6-8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Article 6: Wisdom as Capital in Community</a:t>
            </a:r>
          </a:p>
          <a:p>
            <a:r>
              <a:rPr lang="en-US" dirty="0" smtClean="0"/>
              <a:t>Article 7: Diversity in Community</a:t>
            </a:r>
          </a:p>
          <a:p>
            <a:r>
              <a:rPr lang="en-US" dirty="0" smtClean="0"/>
              <a:t>Article 8: Lessons from </a:t>
            </a:r>
            <a:r>
              <a:rPr lang="en-US" dirty="0" err="1" smtClean="0"/>
              <a:t>Sevagram</a:t>
            </a:r>
            <a:r>
              <a:rPr lang="en-US" dirty="0" smtClean="0"/>
              <a:t> Ashram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 -0.05064  0.075 -0.08263  0.125 -0.08263  C 0.175 -0.08263  0.22 -0.05064  0.25 0  C 0.22 0.05064  0.175 0.08263  0.125 0.08263  C 0.075 0.08263  0.03 0.05064  0 0  Z" pathEditMode="relative" ptsTypes="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III: Community of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Article 9: </a:t>
            </a:r>
          </a:p>
          <a:p>
            <a:r>
              <a:rPr lang="en-US" dirty="0" smtClean="0"/>
              <a:t>Article 10: </a:t>
            </a:r>
          </a:p>
          <a:p>
            <a:r>
              <a:rPr lang="en-US" dirty="0" smtClean="0"/>
              <a:t>Article 11:</a:t>
            </a:r>
          </a:p>
          <a:p>
            <a:r>
              <a:rPr lang="en-US" dirty="0" smtClean="0"/>
              <a:t>Article 12: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IV: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Article 13: Managing for Results in the Community of the Future; applying cosmetics, picking movers and shakers, creating a sense of urgency; broken window theory of policing.</a:t>
            </a:r>
          </a:p>
          <a:p>
            <a:r>
              <a:rPr lang="en-US" dirty="0" smtClean="0"/>
              <a:t>Article 14: Six (6) Practices for Creating Communities of Value, not Proximity; background-communities were determined by boundaries, now they are determined by forging a strong and distinct identity, establishing clear rules on inclusion, sharing information </a:t>
            </a:r>
            <a:r>
              <a:rPr lang="en-US" dirty="0" err="1" smtClean="0"/>
              <a:t>acreoss</a:t>
            </a:r>
            <a:r>
              <a:rPr lang="en-US" dirty="0" smtClean="0"/>
              <a:t> boundaries, </a:t>
            </a:r>
            <a:r>
              <a:rPr lang="en-US" dirty="0" err="1" smtClean="0"/>
              <a:t>ccreating</a:t>
            </a:r>
            <a:r>
              <a:rPr lang="en-US" dirty="0" smtClean="0"/>
              <a:t> serial reciprocity, using symbols, myths and stories to create and sustain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</TotalTime>
  <Words>474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Community of the Future </vt:lpstr>
      <vt:lpstr>Article 1: Paradox and Promise of Community</vt:lpstr>
      <vt:lpstr>Article 2: Economic Community-Economic Investment</vt:lpstr>
      <vt:lpstr>Article 3: Future Capability of Society</vt:lpstr>
      <vt:lpstr>Article 4: Boomers, Churches and Entrepreneurs</vt:lpstr>
      <vt:lpstr>Part II: The Values of Community Article 5: The Ideal Community (Covey)</vt:lpstr>
      <vt:lpstr>Part II Articles: 6-8</vt:lpstr>
      <vt:lpstr>Part III: Community of the Future</vt:lpstr>
      <vt:lpstr>Part IV:  </vt:lpstr>
      <vt:lpstr>Part V: Strengthening the Social Fabric Articles 16-21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of the Future </dc:title>
  <dc:creator>Omero C. Catan III</dc:creator>
  <cp:lastModifiedBy>Omero C. Catan III</cp:lastModifiedBy>
  <cp:revision>15</cp:revision>
  <dcterms:created xsi:type="dcterms:W3CDTF">2010-08-24T17:57:56Z</dcterms:created>
  <dcterms:modified xsi:type="dcterms:W3CDTF">2010-08-24T19:00:01Z</dcterms:modified>
</cp:coreProperties>
</file>