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1"/>
  </p:notesMasterIdLst>
  <p:sldIdLst>
    <p:sldId id="256" r:id="rId2"/>
    <p:sldId id="257" r:id="rId3"/>
    <p:sldId id="258" r:id="rId4"/>
    <p:sldId id="277" r:id="rId5"/>
    <p:sldId id="262" r:id="rId6"/>
    <p:sldId id="260" r:id="rId7"/>
    <p:sldId id="261" r:id="rId8"/>
    <p:sldId id="263" r:id="rId9"/>
    <p:sldId id="264" r:id="rId10"/>
    <p:sldId id="265" r:id="rId11"/>
    <p:sldId id="266" r:id="rId12"/>
    <p:sldId id="272" r:id="rId13"/>
    <p:sldId id="269" r:id="rId14"/>
    <p:sldId id="267" r:id="rId15"/>
    <p:sldId id="270" r:id="rId16"/>
    <p:sldId id="273" r:id="rId17"/>
    <p:sldId id="274" r:id="rId18"/>
    <p:sldId id="276" r:id="rId19"/>
    <p:sldId id="275"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17" autoAdjust="0"/>
    <p:restoredTop sz="94688" autoAdjust="0"/>
  </p:normalViewPr>
  <p:slideViewPr>
    <p:cSldViewPr>
      <p:cViewPr varScale="1">
        <p:scale>
          <a:sx n="98" d="100"/>
          <a:sy n="98" d="100"/>
        </p:scale>
        <p:origin x="-1003" y="-62"/>
      </p:cViewPr>
      <p:guideLst>
        <p:guide orient="horz" pos="2160"/>
        <p:guide pos="2880"/>
      </p:guideLst>
    </p:cSldViewPr>
  </p:slideViewPr>
  <p:outlineViewPr>
    <p:cViewPr>
      <p:scale>
        <a:sx n="33" d="100"/>
        <a:sy n="33" d="100"/>
      </p:scale>
      <p:origin x="38" y="11554"/>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0899D9B-B1BC-4DAA-AD33-ECBF4A5D34C0}" type="datetimeFigureOut">
              <a:rPr lang="en-US" smtClean="0"/>
              <a:pPr/>
              <a:t>11/9/2011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DBE0D0A-74A2-4C7E-AF45-B10E08956B7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DBE0D0A-74A2-4C7E-AF45-B10E08956B74}" type="slidenum">
              <a:rPr lang="en-US" smtClean="0"/>
              <a:pPr/>
              <a:t>12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DBE0D0A-74A2-4C7E-AF45-B10E08956B74}" type="slidenum">
              <a:rPr lang="en-US" smtClean="0"/>
              <a:pPr/>
              <a:t>16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DBE0D0A-74A2-4C7E-AF45-B10E08956B74}" type="slidenum">
              <a:rPr lang="en-US" smtClean="0"/>
              <a:pPr/>
              <a:t>17</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DBE0D0A-74A2-4C7E-AF45-B10E08956B74}" type="slidenum">
              <a:rPr lang="en-US" smtClean="0"/>
              <a:pPr/>
              <a:t>18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B7368A4E-5869-4EB0-B479-18EFB57E8A65}" type="datetimeFigureOut">
              <a:rPr lang="en-US" smtClean="0"/>
              <a:pPr/>
              <a:t>11/9/2011</a:t>
            </a:fld>
            <a:endParaRPr lang="en-US" dirty="0"/>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dirty="0"/>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674DB6FF-80C6-47D1-A17E-1BE652CC1DA1}"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7368A4E-5869-4EB0-B479-18EFB57E8A65}" type="datetimeFigureOut">
              <a:rPr lang="en-US" smtClean="0"/>
              <a:pPr/>
              <a:t>11/9/2011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74DB6FF-80C6-47D1-A17E-1BE652CC1DA1}"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7368A4E-5869-4EB0-B479-18EFB57E8A65}" type="datetimeFigureOut">
              <a:rPr lang="en-US" smtClean="0"/>
              <a:pPr/>
              <a:t>11/9/2011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74DB6FF-80C6-47D1-A17E-1BE652CC1DA1}"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B7368A4E-5869-4EB0-B479-18EFB57E8A65}" type="datetimeFigureOut">
              <a:rPr lang="en-US" smtClean="0"/>
              <a:pPr/>
              <a:t>11/9/2011</a:t>
            </a:fld>
            <a:endParaRPr lang="en-US" dirty="0"/>
          </a:p>
        </p:txBody>
      </p:sp>
      <p:sp>
        <p:nvSpPr>
          <p:cNvPr id="9" name="Slide Number Placeholder 8"/>
          <p:cNvSpPr>
            <a:spLocks noGrp="1"/>
          </p:cNvSpPr>
          <p:nvPr>
            <p:ph type="sldNum" sz="quarter" idx="15"/>
          </p:nvPr>
        </p:nvSpPr>
        <p:spPr/>
        <p:txBody>
          <a:bodyPr rtlCol="0"/>
          <a:lstStyle/>
          <a:p>
            <a:fld id="{674DB6FF-80C6-47D1-A17E-1BE652CC1DA1}" type="slidenum">
              <a:rPr lang="en-US" smtClean="0"/>
              <a:pPr/>
              <a:t>‹#›</a:t>
            </a:fld>
            <a:endParaRPr lang="en-US" dirty="0"/>
          </a:p>
        </p:txBody>
      </p:sp>
      <p:sp>
        <p:nvSpPr>
          <p:cNvPr id="10" name="Footer Placeholder 9"/>
          <p:cNvSpPr>
            <a:spLocks noGrp="1"/>
          </p:cNvSpPr>
          <p:nvPr>
            <p:ph type="ftr" sz="quarter" idx="16"/>
          </p:nvPr>
        </p:nvSpPr>
        <p:spPr/>
        <p:txBody>
          <a:bodyPr rtlCol="0"/>
          <a:lstStyle/>
          <a:p>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B7368A4E-5869-4EB0-B479-18EFB57E8A65}" type="datetimeFigureOut">
              <a:rPr lang="en-US" smtClean="0"/>
              <a:pPr/>
              <a:t>11/9/2011</a:t>
            </a:fld>
            <a:endParaRPr lang="en-US" dirty="0"/>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dirty="0"/>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6" name="Slide Number Placeholder 5"/>
          <p:cNvSpPr>
            <a:spLocks noGrp="1"/>
          </p:cNvSpPr>
          <p:nvPr>
            <p:ph type="sldNum" sz="quarter" idx="12"/>
          </p:nvPr>
        </p:nvSpPr>
        <p:spPr bwMode="auto">
          <a:xfrm>
            <a:off x="1340616" y="4928702"/>
            <a:ext cx="609600" cy="517524"/>
          </a:xfrm>
        </p:spPr>
        <p:txBody>
          <a:bodyPr/>
          <a:lstStyle/>
          <a:p>
            <a:fld id="{674DB6FF-80C6-47D1-A17E-1BE652CC1DA1}"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B7368A4E-5869-4EB0-B479-18EFB57E8A65}" type="datetimeFigureOut">
              <a:rPr lang="en-US" smtClean="0"/>
              <a:pPr/>
              <a:t>11/9/2011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74DB6FF-80C6-47D1-A17E-1BE652CC1DA1}" type="slidenum">
              <a:rPr lang="en-US" smtClean="0"/>
              <a:pPr/>
              <a:t>‹#›</a:t>
            </a:fld>
            <a:endParaRPr lang="en-US" dirty="0"/>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B7368A4E-5869-4EB0-B479-18EFB57E8A65}" type="datetimeFigureOut">
              <a:rPr lang="en-US" smtClean="0"/>
              <a:pPr/>
              <a:t>11/9/2011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74DB6FF-80C6-47D1-A17E-1BE652CC1DA1}" type="slidenum">
              <a:rPr lang="en-US" smtClean="0"/>
              <a:pPr/>
              <a:t>‹#›</a:t>
            </a:fld>
            <a:endParaRPr lang="en-US" dirty="0"/>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B7368A4E-5869-4EB0-B479-18EFB57E8A65}" type="datetimeFigureOut">
              <a:rPr lang="en-US" smtClean="0"/>
              <a:pPr/>
              <a:t>11/9/2011</a:t>
            </a:fld>
            <a:endParaRPr lang="en-US" dirty="0"/>
          </a:p>
        </p:txBody>
      </p:sp>
      <p:sp>
        <p:nvSpPr>
          <p:cNvPr id="7" name="Slide Number Placeholder 6"/>
          <p:cNvSpPr>
            <a:spLocks noGrp="1"/>
          </p:cNvSpPr>
          <p:nvPr>
            <p:ph type="sldNum" sz="quarter" idx="11"/>
          </p:nvPr>
        </p:nvSpPr>
        <p:spPr/>
        <p:txBody>
          <a:bodyPr rtlCol="0"/>
          <a:lstStyle/>
          <a:p>
            <a:fld id="{674DB6FF-80C6-47D1-A17E-1BE652CC1DA1}" type="slidenum">
              <a:rPr lang="en-US" smtClean="0"/>
              <a:pPr/>
              <a:t>‹#›</a:t>
            </a:fld>
            <a:endParaRPr lang="en-US" dirty="0"/>
          </a:p>
        </p:txBody>
      </p:sp>
      <p:sp>
        <p:nvSpPr>
          <p:cNvPr id="8" name="Footer Placeholder 7"/>
          <p:cNvSpPr>
            <a:spLocks noGrp="1"/>
          </p:cNvSpPr>
          <p:nvPr>
            <p:ph type="ftr" sz="quarter" idx="12"/>
          </p:nvPr>
        </p:nvSpPr>
        <p:spPr/>
        <p:txBody>
          <a:bodyPr rtlCol="0"/>
          <a:lstStyle/>
          <a:p>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368A4E-5869-4EB0-B479-18EFB57E8A65}" type="datetimeFigureOut">
              <a:rPr lang="en-US" smtClean="0"/>
              <a:pPr/>
              <a:t>11/9/2011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74DB6FF-80C6-47D1-A17E-1BE652CC1DA1}"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B7368A4E-5869-4EB0-B479-18EFB57E8A65}" type="datetimeFigureOut">
              <a:rPr lang="en-US" smtClean="0"/>
              <a:pPr/>
              <a:t>11/9/2011</a:t>
            </a:fld>
            <a:endParaRPr lang="en-US" dirty="0"/>
          </a:p>
        </p:txBody>
      </p:sp>
      <p:sp>
        <p:nvSpPr>
          <p:cNvPr id="22" name="Slide Number Placeholder 21"/>
          <p:cNvSpPr>
            <a:spLocks noGrp="1"/>
          </p:cNvSpPr>
          <p:nvPr>
            <p:ph type="sldNum" sz="quarter" idx="15"/>
          </p:nvPr>
        </p:nvSpPr>
        <p:spPr/>
        <p:txBody>
          <a:bodyPr rtlCol="0"/>
          <a:lstStyle/>
          <a:p>
            <a:fld id="{674DB6FF-80C6-47D1-A17E-1BE652CC1DA1}" type="slidenum">
              <a:rPr lang="en-US" smtClean="0"/>
              <a:pPr/>
              <a:t>‹#›</a:t>
            </a:fld>
            <a:endParaRPr lang="en-US" dirty="0"/>
          </a:p>
        </p:txBody>
      </p:sp>
      <p:sp>
        <p:nvSpPr>
          <p:cNvPr id="23" name="Footer Placeholder 22"/>
          <p:cNvSpPr>
            <a:spLocks noGrp="1"/>
          </p:cNvSpPr>
          <p:nvPr>
            <p:ph type="ftr" sz="quarter" idx="16"/>
          </p:nvPr>
        </p:nvSpPr>
        <p:spPr/>
        <p:txBody>
          <a:bodyPr rtlCol="0"/>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dirty="0"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B7368A4E-5869-4EB0-B479-18EFB57E8A65}" type="datetimeFigureOut">
              <a:rPr lang="en-US" smtClean="0"/>
              <a:pPr/>
              <a:t>11/9/2011</a:t>
            </a:fld>
            <a:endParaRPr lang="en-US" dirty="0"/>
          </a:p>
        </p:txBody>
      </p:sp>
      <p:sp>
        <p:nvSpPr>
          <p:cNvPr id="18" name="Slide Number Placeholder 17"/>
          <p:cNvSpPr>
            <a:spLocks noGrp="1"/>
          </p:cNvSpPr>
          <p:nvPr>
            <p:ph type="sldNum" sz="quarter" idx="11"/>
          </p:nvPr>
        </p:nvSpPr>
        <p:spPr/>
        <p:txBody>
          <a:bodyPr rtlCol="0"/>
          <a:lstStyle/>
          <a:p>
            <a:fld id="{674DB6FF-80C6-47D1-A17E-1BE652CC1DA1}" type="slidenum">
              <a:rPr lang="en-US" smtClean="0"/>
              <a:pPr/>
              <a:t>‹#›</a:t>
            </a:fld>
            <a:endParaRPr lang="en-US" dirty="0"/>
          </a:p>
        </p:txBody>
      </p:sp>
      <p:sp>
        <p:nvSpPr>
          <p:cNvPr id="21" name="Footer Placeholder 20"/>
          <p:cNvSpPr>
            <a:spLocks noGrp="1"/>
          </p:cNvSpPr>
          <p:nvPr>
            <p:ph type="ftr" sz="quarter" idx="12"/>
          </p:nvPr>
        </p:nvSpPr>
        <p:spPr/>
        <p:txBody>
          <a:bodyPr rtlCol="0"/>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B7368A4E-5869-4EB0-B479-18EFB57E8A65}" type="datetimeFigureOut">
              <a:rPr lang="en-US" smtClean="0"/>
              <a:pPr/>
              <a:t>11/9/2011</a:t>
            </a:fld>
            <a:endParaRPr lang="en-US" dirty="0"/>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dirty="0"/>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674DB6FF-80C6-47D1-A17E-1BE652CC1DA1}"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33600" y="1447800"/>
            <a:ext cx="6172200" cy="1894362"/>
          </a:xfrm>
        </p:spPr>
        <p:txBody>
          <a:bodyPr/>
          <a:lstStyle/>
          <a:p>
            <a:pPr algn="ctr"/>
            <a:r>
              <a:rPr lang="en-US" dirty="0" smtClean="0"/>
              <a:t>Middle school</a:t>
            </a:r>
            <a:br>
              <a:rPr lang="en-US" dirty="0" smtClean="0"/>
            </a:br>
            <a:r>
              <a:rPr lang="en-US" dirty="0" smtClean="0"/>
              <a:t>committee presentation</a:t>
            </a:r>
            <a:endParaRPr lang="en-US" dirty="0"/>
          </a:p>
        </p:txBody>
      </p:sp>
      <p:sp>
        <p:nvSpPr>
          <p:cNvPr id="3" name="Subtitle 2"/>
          <p:cNvSpPr>
            <a:spLocks noGrp="1"/>
          </p:cNvSpPr>
          <p:nvPr>
            <p:ph type="subTitle" idx="1"/>
          </p:nvPr>
        </p:nvSpPr>
        <p:spPr/>
        <p:txBody>
          <a:bodyPr/>
          <a:lstStyle/>
          <a:p>
            <a:r>
              <a:rPr lang="en-US" dirty="0" smtClean="0"/>
              <a:t>Central Islip School District</a:t>
            </a:r>
          </a:p>
          <a:p>
            <a:r>
              <a:rPr lang="en-US" sz="1600" dirty="0" smtClean="0"/>
              <a:t>2003/2004 School Year</a:t>
            </a:r>
            <a:endParaRPr lang="en-US" sz="1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ox(in)">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Our Present System</a:t>
            </a:r>
            <a:br>
              <a:rPr lang="en-US" b="1" dirty="0" smtClean="0"/>
            </a:br>
            <a:endParaRPr lang="en-US" dirty="0"/>
          </a:p>
        </p:txBody>
      </p:sp>
      <p:sp>
        <p:nvSpPr>
          <p:cNvPr id="3" name="Content Placeholder 2"/>
          <p:cNvSpPr>
            <a:spLocks noGrp="1"/>
          </p:cNvSpPr>
          <p:nvPr>
            <p:ph sz="quarter" idx="1"/>
          </p:nvPr>
        </p:nvSpPr>
        <p:spPr/>
        <p:txBody>
          <a:bodyPr/>
          <a:lstStyle/>
          <a:p>
            <a:r>
              <a:rPr lang="en-US" b="1" dirty="0" smtClean="0"/>
              <a:t>One Kindergarten Center</a:t>
            </a:r>
          </a:p>
          <a:p>
            <a:endParaRPr lang="en-US" b="1" dirty="0" smtClean="0"/>
          </a:p>
          <a:p>
            <a:r>
              <a:rPr lang="en-US" b="1" dirty="0" smtClean="0"/>
              <a:t>Five Elementary Schools (1</a:t>
            </a:r>
            <a:r>
              <a:rPr lang="en-US" b="1" baseline="30000" dirty="0" smtClean="0"/>
              <a:t>st</a:t>
            </a:r>
            <a:r>
              <a:rPr lang="en-US" b="1" dirty="0" smtClean="0"/>
              <a:t> – 6</a:t>
            </a:r>
            <a:r>
              <a:rPr lang="en-US" b="1" baseline="30000" dirty="0" smtClean="0"/>
              <a:t>th</a:t>
            </a:r>
            <a:r>
              <a:rPr lang="en-US" b="1" dirty="0" smtClean="0"/>
              <a:t> grade)</a:t>
            </a:r>
          </a:p>
          <a:p>
            <a:endParaRPr lang="en-US" b="1" dirty="0" smtClean="0"/>
          </a:p>
          <a:p>
            <a:r>
              <a:rPr lang="en-US" b="1" dirty="0" smtClean="0"/>
              <a:t>One Junior High School (7</a:t>
            </a:r>
            <a:r>
              <a:rPr lang="en-US" b="1" baseline="30000" dirty="0" smtClean="0"/>
              <a:t>th</a:t>
            </a:r>
            <a:r>
              <a:rPr lang="en-US" b="1" dirty="0" smtClean="0"/>
              <a:t> and 8</a:t>
            </a:r>
            <a:r>
              <a:rPr lang="en-US" b="1" baseline="30000" dirty="0" smtClean="0"/>
              <a:t>th</a:t>
            </a:r>
            <a:r>
              <a:rPr lang="en-US" b="1" dirty="0" smtClean="0"/>
              <a:t> grade)</a:t>
            </a:r>
          </a:p>
          <a:p>
            <a:endParaRPr lang="en-US" b="1" dirty="0" smtClean="0"/>
          </a:p>
          <a:p>
            <a:r>
              <a:rPr lang="en-US" b="1" dirty="0" smtClean="0"/>
              <a:t>One High School (9</a:t>
            </a:r>
            <a:r>
              <a:rPr lang="en-US" b="1" baseline="30000" dirty="0" smtClean="0"/>
              <a:t>th</a:t>
            </a:r>
            <a:r>
              <a:rPr lang="en-US" b="1" dirty="0" smtClean="0"/>
              <a:t> – 12</a:t>
            </a:r>
            <a:r>
              <a:rPr lang="en-US" b="1" baseline="30000" dirty="0" smtClean="0"/>
              <a:t>th</a:t>
            </a:r>
            <a:r>
              <a:rPr lang="en-US" b="1" dirty="0" smtClean="0"/>
              <a:t> grade)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path" presetSubtype="0" accel="50000" decel="50000" fill="hold" grpId="0" nodeType="clickEffect">
                                  <p:stCondLst>
                                    <p:cond delay="0"/>
                                  </p:stCondLst>
                                  <p:childTnLst>
                                    <p:animMotion origin="layout" path="M 0 0  C 0.03 -0.05064  0.075 -0.08263  0.125 -0.08263  C 0.175 -0.08263  0.22 -0.05064  0.25 0  C 0.22 0.05064  0.175 0.08263  0.125 0.08263  C 0.075 0.08263  0.03 0.05064  0 0  Z" pathEditMode="relative" ptsTypes="">
                                      <p:cBhvr>
                                        <p:cTn id="6" dur="2000" fill="hold"/>
                                        <p:tgtEl>
                                          <p:spTgt spid="2"/>
                                        </p:tgtEl>
                                        <p:attrNameLst>
                                          <p:attrName>ppt_x</p:attrName>
                                          <p:attrName>ppt_y</p:attrName>
                                        </p:attrNameLst>
                                      </p:cBhvr>
                                    </p:animMotion>
                                  </p:childTnLst>
                                </p:cTn>
                              </p:par>
                            </p:childTnLst>
                          </p:cTn>
                        </p:par>
                      </p:childTnLst>
                    </p:cTn>
                  </p:par>
                  <p:par>
                    <p:cTn id="7" fill="hold">
                      <p:stCondLst>
                        <p:cond delay="indefinite"/>
                      </p:stCondLst>
                      <p:childTnLst>
                        <p:par>
                          <p:cTn id="8" fill="hold">
                            <p:stCondLst>
                              <p:cond delay="0"/>
                            </p:stCondLst>
                            <p:childTnLst>
                              <p:par>
                                <p:cTn id="9" presetID="42" presetClass="path" presetSubtype="0" accel="50000" decel="50000" fill="hold" grpId="0" nodeType="clickEffect">
                                  <p:stCondLst>
                                    <p:cond delay="0"/>
                                  </p:stCondLst>
                                  <p:childTnLst>
                                    <p:animMotion origin="layout" path="M 0 0  L 0 0.33318  E" pathEditMode="relative" ptsTypes="">
                                      <p:cBhvr>
                                        <p:cTn id="10" dur="1000" fill="hold"/>
                                        <p:tgtEl>
                                          <p:spTgt spid="3">
                                            <p:txEl>
                                              <p:pRg st="0" end="0"/>
                                            </p:txEl>
                                          </p:spTgt>
                                        </p:tgtEl>
                                        <p:attrNameLst>
                                          <p:attrName>ppt_x</p:attrName>
                                          <p:attrName>ppt_y</p:attrName>
                                        </p:attrNameLst>
                                      </p:cBhvr>
                                    </p:animMotion>
                                  </p:childTnLst>
                                </p:cTn>
                              </p:par>
                            </p:childTnLst>
                          </p:cTn>
                        </p:par>
                      </p:childTnLst>
                    </p:cTn>
                  </p:par>
                  <p:par>
                    <p:cTn id="11" fill="hold">
                      <p:stCondLst>
                        <p:cond delay="indefinite"/>
                      </p:stCondLst>
                      <p:childTnLst>
                        <p:par>
                          <p:cTn id="12" fill="hold">
                            <p:stCondLst>
                              <p:cond delay="0"/>
                            </p:stCondLst>
                            <p:childTnLst>
                              <p:par>
                                <p:cTn id="13" presetID="42" presetClass="path" presetSubtype="0" accel="50000" decel="50000" fill="hold" grpId="0" nodeType="clickEffect">
                                  <p:stCondLst>
                                    <p:cond delay="0"/>
                                  </p:stCondLst>
                                  <p:childTnLst>
                                    <p:animMotion origin="layout" path="M 0 0  L 0 0.33318  E" pathEditMode="relative" ptsTypes="">
                                      <p:cBhvr>
                                        <p:cTn id="14" dur="1000" fill="hold"/>
                                        <p:tgtEl>
                                          <p:spTgt spid="3">
                                            <p:txEl>
                                              <p:pRg st="2" end="2"/>
                                            </p:txEl>
                                          </p:spTgt>
                                        </p:tgtEl>
                                        <p:attrNameLst>
                                          <p:attrName>ppt_x</p:attrName>
                                          <p:attrName>ppt_y</p:attrName>
                                        </p:attrNameLst>
                                      </p:cBhvr>
                                    </p:animMotion>
                                  </p:childTnLst>
                                </p:cTn>
                              </p:par>
                            </p:childTnLst>
                          </p:cTn>
                        </p:par>
                      </p:childTnLst>
                    </p:cTn>
                  </p:par>
                  <p:par>
                    <p:cTn id="15" fill="hold">
                      <p:stCondLst>
                        <p:cond delay="indefinite"/>
                      </p:stCondLst>
                      <p:childTnLst>
                        <p:par>
                          <p:cTn id="16" fill="hold">
                            <p:stCondLst>
                              <p:cond delay="0"/>
                            </p:stCondLst>
                            <p:childTnLst>
                              <p:par>
                                <p:cTn id="17" presetID="42" presetClass="path" presetSubtype="0" accel="50000" decel="50000" fill="hold" grpId="0" nodeType="clickEffect">
                                  <p:stCondLst>
                                    <p:cond delay="0"/>
                                  </p:stCondLst>
                                  <p:childTnLst>
                                    <p:animMotion origin="layout" path="M 0 0  L 0 0.33318  E" pathEditMode="relative" ptsTypes="">
                                      <p:cBhvr>
                                        <p:cTn id="18" dur="1000" fill="hold"/>
                                        <p:tgtEl>
                                          <p:spTgt spid="3">
                                            <p:txEl>
                                              <p:pRg st="4" end="4"/>
                                            </p:txEl>
                                          </p:spTgt>
                                        </p:tgtEl>
                                        <p:attrNameLst>
                                          <p:attrName>ppt_x</p:attrName>
                                          <p:attrName>ppt_y</p:attrName>
                                        </p:attrNameLst>
                                      </p:cBhvr>
                                    </p:animMotion>
                                  </p:childTnLst>
                                </p:cTn>
                              </p:par>
                            </p:childTnLst>
                          </p:cTn>
                        </p:par>
                      </p:childTnLst>
                    </p:cTn>
                  </p:par>
                  <p:par>
                    <p:cTn id="19" fill="hold">
                      <p:stCondLst>
                        <p:cond delay="indefinite"/>
                      </p:stCondLst>
                      <p:childTnLst>
                        <p:par>
                          <p:cTn id="20" fill="hold">
                            <p:stCondLst>
                              <p:cond delay="0"/>
                            </p:stCondLst>
                            <p:childTnLst>
                              <p:par>
                                <p:cTn id="21" presetID="42" presetClass="path" presetSubtype="0" accel="50000" decel="50000" fill="hold" grpId="0" nodeType="clickEffect">
                                  <p:stCondLst>
                                    <p:cond delay="0"/>
                                  </p:stCondLst>
                                  <p:childTnLst>
                                    <p:animMotion origin="layout" path="M 0 0  L 0 0.33318  E" pathEditMode="relative" ptsTypes="">
                                      <p:cBhvr>
                                        <p:cTn id="22" dur="1000" fill="hold"/>
                                        <p:tgtEl>
                                          <p:spTgt spid="3">
                                            <p:txEl>
                                              <p:pRg st="6" end="6"/>
                                            </p:txEl>
                                          </p:spTgt>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Concerns Of The Present System</a:t>
            </a:r>
            <a:br>
              <a:rPr lang="en-US" b="1" dirty="0" smtClean="0"/>
            </a:br>
            <a:endParaRPr lang="en-US" dirty="0"/>
          </a:p>
        </p:txBody>
      </p:sp>
      <p:sp>
        <p:nvSpPr>
          <p:cNvPr id="3" name="Content Placeholder 2"/>
          <p:cNvSpPr>
            <a:spLocks noGrp="1"/>
          </p:cNvSpPr>
          <p:nvPr>
            <p:ph sz="quarter" idx="1"/>
          </p:nvPr>
        </p:nvSpPr>
        <p:spPr/>
        <p:txBody>
          <a:bodyPr>
            <a:normAutofit/>
          </a:bodyPr>
          <a:lstStyle/>
          <a:p>
            <a:r>
              <a:rPr lang="en-US" b="1" dirty="0" smtClean="0"/>
              <a:t>Overcrowding conditions in the district</a:t>
            </a:r>
          </a:p>
          <a:p>
            <a:endParaRPr lang="en-US" b="1" dirty="0" smtClean="0"/>
          </a:p>
          <a:p>
            <a:r>
              <a:rPr lang="en-US" b="1" dirty="0" smtClean="0"/>
              <a:t>Transition from childhood to adolescence</a:t>
            </a:r>
          </a:p>
          <a:p>
            <a:endParaRPr lang="en-US" b="1" dirty="0" smtClean="0"/>
          </a:p>
          <a:p>
            <a:r>
              <a:rPr lang="en-US" b="1" dirty="0" smtClean="0"/>
              <a:t>State standardized test scores</a:t>
            </a:r>
          </a:p>
          <a:p>
            <a:endParaRPr lang="en-US" b="1" dirty="0" smtClean="0"/>
          </a:p>
          <a:p>
            <a:r>
              <a:rPr lang="en-US" b="1" dirty="0" smtClean="0"/>
              <a:t>State learning standards to enter high school prepared to meet regent’s graduation requirements</a:t>
            </a:r>
          </a:p>
          <a:p>
            <a:endParaRPr lang="en-US" b="1" dirty="0" smtClean="0"/>
          </a:p>
          <a:p>
            <a:r>
              <a:rPr lang="en-US" b="1" dirty="0" smtClean="0"/>
              <a:t>Emotional, personal, and social support</a:t>
            </a:r>
          </a:p>
          <a:p>
            <a:endParaRPr lang="en-US" b="1" dirty="0" smtClean="0"/>
          </a:p>
          <a:p>
            <a:endParaRPr lang="en-US" b="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amond(in)">
                                      <p:cBhvr>
                                        <p:cTn id="12" dur="1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amond(in)">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diamond(in)">
                                      <p:cBhvr>
                                        <p:cTn id="22" dur="10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diamond(in)">
                                      <p:cBhvr>
                                        <p:cTn id="27" dur="10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animEffect transition="in" filter="diamond(in)">
                                      <p:cBhvr>
                                        <p:cTn id="32" dur="1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a:r>
            <a:br>
              <a:rPr lang="en-US" b="1" dirty="0" smtClean="0"/>
            </a:br>
            <a:r>
              <a:rPr lang="en-US" b="1" dirty="0" smtClean="0"/>
              <a:t>Concerns of the present system</a:t>
            </a:r>
            <a:endParaRPr lang="en-US" dirty="0"/>
          </a:p>
        </p:txBody>
      </p:sp>
      <p:sp>
        <p:nvSpPr>
          <p:cNvPr id="3" name="Content Placeholder 2"/>
          <p:cNvSpPr>
            <a:spLocks noGrp="1"/>
          </p:cNvSpPr>
          <p:nvPr>
            <p:ph sz="quarter" idx="1"/>
          </p:nvPr>
        </p:nvSpPr>
        <p:spPr/>
        <p:txBody>
          <a:bodyPr>
            <a:normAutofit/>
          </a:bodyPr>
          <a:lstStyle/>
          <a:p>
            <a:r>
              <a:rPr lang="en-US" b="1" dirty="0" smtClean="0"/>
              <a:t>Overcrowding conditions in the district</a:t>
            </a:r>
          </a:p>
          <a:p>
            <a:endParaRPr lang="en-US" b="1" dirty="0" smtClean="0"/>
          </a:p>
          <a:p>
            <a:r>
              <a:rPr lang="en-US" b="1" dirty="0" smtClean="0"/>
              <a:t>Transition from childhood to adolescence</a:t>
            </a:r>
          </a:p>
          <a:p>
            <a:endParaRPr lang="en-US" b="1" dirty="0" smtClean="0"/>
          </a:p>
          <a:p>
            <a:r>
              <a:rPr lang="en-US" b="1" dirty="0" smtClean="0"/>
              <a:t>State standardized test scores</a:t>
            </a:r>
          </a:p>
          <a:p>
            <a:endParaRPr lang="en-US" b="1" dirty="0" smtClean="0"/>
          </a:p>
          <a:p>
            <a:r>
              <a:rPr lang="en-US" b="1" dirty="0" smtClean="0"/>
              <a:t>State learning standards to enter high school prepared to meet regent’s graduation requirements</a:t>
            </a:r>
          </a:p>
          <a:p>
            <a:endParaRPr lang="en-US" b="1" dirty="0" smtClean="0"/>
          </a:p>
          <a:p>
            <a:r>
              <a:rPr lang="en-US" b="1" dirty="0" smtClean="0"/>
              <a:t>Emotional, personal, and social support</a:t>
            </a:r>
          </a:p>
          <a:p>
            <a:endParaRPr lang="en-US" b="1" dirty="0" smtClean="0"/>
          </a:p>
          <a:p>
            <a:endParaRPr lang="en-US" b="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3" presetClass="path" presetSubtype="0" accel="50000" decel="50000" fill="hold" grpId="0" nodeType="clickEffect">
                                  <p:stCondLst>
                                    <p:cond delay="0"/>
                                  </p:stCondLst>
                                  <p:childTnLst>
                                    <p:animMotion origin="layout" path="M 0 0 L 0.25 0 E" pathEditMode="relative" ptsTypes="">
                                      <p:cBhvr>
                                        <p:cTn id="6" dur="1000" fill="hold"/>
                                        <p:tgtEl>
                                          <p:spTgt spid="2"/>
                                        </p:tgtEl>
                                        <p:attrNameLst>
                                          <p:attrName>ppt_x</p:attrName>
                                          <p:attrName>ppt_y</p:attrName>
                                        </p:attrNameLst>
                                      </p:cBhvr>
                                    </p:animMotion>
                                  </p:childTnLst>
                                </p:cTn>
                              </p:par>
                            </p:childTnLst>
                          </p:cTn>
                        </p:par>
                      </p:childTnLst>
                    </p:cTn>
                  </p:par>
                  <p:par>
                    <p:cTn id="7" fill="hold">
                      <p:stCondLst>
                        <p:cond delay="indefinite"/>
                      </p:stCondLst>
                      <p:childTnLst>
                        <p:par>
                          <p:cTn id="8" fill="hold">
                            <p:stCondLst>
                              <p:cond delay="0"/>
                            </p:stCondLst>
                            <p:childTnLst>
                              <p:par>
                                <p:cTn id="9" presetID="35" presetClass="path" presetSubtype="0" accel="50000" decel="50000" fill="hold" grpId="0" nodeType="clickEffect">
                                  <p:stCondLst>
                                    <p:cond delay="0"/>
                                  </p:stCondLst>
                                  <p:childTnLst>
                                    <p:animMotion origin="layout" path="M 0 0  L -0.25 0  E" pathEditMode="relative" ptsTypes="">
                                      <p:cBhvr>
                                        <p:cTn id="10" dur="1000" fill="hold"/>
                                        <p:tgtEl>
                                          <p:spTgt spid="3">
                                            <p:txEl>
                                              <p:pRg st="0" end="0"/>
                                            </p:txEl>
                                          </p:spTgt>
                                        </p:tgtEl>
                                        <p:attrNameLst>
                                          <p:attrName>ppt_x</p:attrName>
                                          <p:attrName>ppt_y</p:attrName>
                                        </p:attrNameLst>
                                      </p:cBhvr>
                                    </p:animMotion>
                                  </p:childTnLst>
                                </p:cTn>
                              </p:par>
                            </p:childTnLst>
                          </p:cTn>
                        </p:par>
                      </p:childTnLst>
                    </p:cTn>
                  </p:par>
                  <p:par>
                    <p:cTn id="11" fill="hold">
                      <p:stCondLst>
                        <p:cond delay="indefinite"/>
                      </p:stCondLst>
                      <p:childTnLst>
                        <p:par>
                          <p:cTn id="12" fill="hold">
                            <p:stCondLst>
                              <p:cond delay="0"/>
                            </p:stCondLst>
                            <p:childTnLst>
                              <p:par>
                                <p:cTn id="13" presetID="35" presetClass="path" presetSubtype="0" accel="50000" decel="50000" fill="hold" grpId="0" nodeType="clickEffect">
                                  <p:stCondLst>
                                    <p:cond delay="0"/>
                                  </p:stCondLst>
                                  <p:childTnLst>
                                    <p:animMotion origin="layout" path="M 0 0  L -0.25 0  E" pathEditMode="relative" ptsTypes="">
                                      <p:cBhvr>
                                        <p:cTn id="14" dur="1000" fill="hold"/>
                                        <p:tgtEl>
                                          <p:spTgt spid="3">
                                            <p:txEl>
                                              <p:pRg st="2" end="2"/>
                                            </p:txEl>
                                          </p:spTgt>
                                        </p:tgtEl>
                                        <p:attrNameLst>
                                          <p:attrName>ppt_x</p:attrName>
                                          <p:attrName>ppt_y</p:attrName>
                                        </p:attrNameLst>
                                      </p:cBhvr>
                                    </p:animMotion>
                                  </p:childTnLst>
                                </p:cTn>
                              </p:par>
                            </p:childTnLst>
                          </p:cTn>
                        </p:par>
                      </p:childTnLst>
                    </p:cTn>
                  </p:par>
                  <p:par>
                    <p:cTn id="15" fill="hold">
                      <p:stCondLst>
                        <p:cond delay="indefinite"/>
                      </p:stCondLst>
                      <p:childTnLst>
                        <p:par>
                          <p:cTn id="16" fill="hold">
                            <p:stCondLst>
                              <p:cond delay="0"/>
                            </p:stCondLst>
                            <p:childTnLst>
                              <p:par>
                                <p:cTn id="17" presetID="35" presetClass="path" presetSubtype="0" accel="50000" decel="50000" fill="hold" grpId="0" nodeType="clickEffect">
                                  <p:stCondLst>
                                    <p:cond delay="0"/>
                                  </p:stCondLst>
                                  <p:childTnLst>
                                    <p:animMotion origin="layout" path="M 0 0  L -0.25 0  E" pathEditMode="relative" ptsTypes="">
                                      <p:cBhvr>
                                        <p:cTn id="18" dur="1000" fill="hold"/>
                                        <p:tgtEl>
                                          <p:spTgt spid="3">
                                            <p:txEl>
                                              <p:pRg st="4" end="4"/>
                                            </p:txEl>
                                          </p:spTgt>
                                        </p:tgtEl>
                                        <p:attrNameLst>
                                          <p:attrName>ppt_x</p:attrName>
                                          <p:attrName>ppt_y</p:attrName>
                                        </p:attrNameLst>
                                      </p:cBhvr>
                                    </p:animMotion>
                                  </p:childTnLst>
                                </p:cTn>
                              </p:par>
                            </p:childTnLst>
                          </p:cTn>
                        </p:par>
                      </p:childTnLst>
                    </p:cTn>
                  </p:par>
                  <p:par>
                    <p:cTn id="19" fill="hold">
                      <p:stCondLst>
                        <p:cond delay="indefinite"/>
                      </p:stCondLst>
                      <p:childTnLst>
                        <p:par>
                          <p:cTn id="20" fill="hold">
                            <p:stCondLst>
                              <p:cond delay="0"/>
                            </p:stCondLst>
                            <p:childTnLst>
                              <p:par>
                                <p:cTn id="21" presetID="35" presetClass="path" presetSubtype="0" accel="50000" decel="50000" fill="hold" grpId="0" nodeType="clickEffect">
                                  <p:stCondLst>
                                    <p:cond delay="0"/>
                                  </p:stCondLst>
                                  <p:childTnLst>
                                    <p:animMotion origin="layout" path="M 0 0  L -0.25 0  E" pathEditMode="relative" ptsTypes="">
                                      <p:cBhvr>
                                        <p:cTn id="22" dur="1000" fill="hold"/>
                                        <p:tgtEl>
                                          <p:spTgt spid="3">
                                            <p:txEl>
                                              <p:pRg st="6" end="6"/>
                                            </p:txEl>
                                          </p:spTgt>
                                        </p:tgtEl>
                                        <p:attrNameLst>
                                          <p:attrName>ppt_x</p:attrName>
                                          <p:attrName>ppt_y</p:attrName>
                                        </p:attrNameLst>
                                      </p:cBhvr>
                                    </p:animMotion>
                                  </p:childTnLst>
                                </p:cTn>
                              </p:par>
                            </p:childTnLst>
                          </p:cTn>
                        </p:par>
                      </p:childTnLst>
                    </p:cTn>
                  </p:par>
                  <p:par>
                    <p:cTn id="23" fill="hold">
                      <p:stCondLst>
                        <p:cond delay="indefinite"/>
                      </p:stCondLst>
                      <p:childTnLst>
                        <p:par>
                          <p:cTn id="24" fill="hold">
                            <p:stCondLst>
                              <p:cond delay="0"/>
                            </p:stCondLst>
                            <p:childTnLst>
                              <p:par>
                                <p:cTn id="25" presetID="35" presetClass="path" presetSubtype="0" accel="50000" decel="50000" fill="hold" grpId="0" nodeType="clickEffect">
                                  <p:stCondLst>
                                    <p:cond delay="0"/>
                                  </p:stCondLst>
                                  <p:childTnLst>
                                    <p:animMotion origin="layout" path="M 0 0  L -0.25 0  E" pathEditMode="relative" ptsTypes="">
                                      <p:cBhvr>
                                        <p:cTn id="26" dur="1000" fill="hold"/>
                                        <p:tgtEl>
                                          <p:spTgt spid="3">
                                            <p:txEl>
                                              <p:pRg st="8" end="8"/>
                                            </p:txEl>
                                          </p:spTgt>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001000" cy="1143000"/>
          </a:xfrm>
        </p:spPr>
        <p:txBody>
          <a:bodyPr>
            <a:normAutofit fontScale="90000"/>
          </a:bodyPr>
          <a:lstStyle/>
          <a:p>
            <a:r>
              <a:rPr lang="en-US" b="1" dirty="0" smtClean="0"/>
              <a:t>Rationale for a Middle Level Education (5</a:t>
            </a:r>
            <a:r>
              <a:rPr lang="en-US" b="1" baseline="30000" dirty="0" smtClean="0"/>
              <a:t>th</a:t>
            </a:r>
            <a:r>
              <a:rPr lang="en-US" b="1" dirty="0" smtClean="0"/>
              <a:t> – 8</a:t>
            </a:r>
            <a:r>
              <a:rPr lang="en-US" b="1" baseline="30000" dirty="0" smtClean="0"/>
              <a:t>th</a:t>
            </a:r>
            <a:r>
              <a:rPr lang="en-US" b="1" dirty="0" smtClean="0"/>
              <a:t> grade) in Central Islip</a:t>
            </a:r>
            <a:endParaRPr lang="en-US" dirty="0"/>
          </a:p>
        </p:txBody>
      </p:sp>
      <p:sp>
        <p:nvSpPr>
          <p:cNvPr id="3" name="Content Placeholder 2"/>
          <p:cNvSpPr>
            <a:spLocks noGrp="1"/>
          </p:cNvSpPr>
          <p:nvPr>
            <p:ph sz="quarter" idx="1"/>
          </p:nvPr>
        </p:nvSpPr>
        <p:spPr/>
        <p:txBody>
          <a:bodyPr>
            <a:normAutofit/>
          </a:bodyPr>
          <a:lstStyle/>
          <a:p>
            <a:endParaRPr lang="en-US" b="1" dirty="0" smtClean="0"/>
          </a:p>
          <a:p>
            <a:pPr>
              <a:buNone/>
            </a:pPr>
            <a:r>
              <a:rPr lang="en-US" b="1" dirty="0" smtClean="0"/>
              <a:t>To help students make a successful transition from childhood to adolescence.</a:t>
            </a:r>
          </a:p>
          <a:p>
            <a:endParaRPr lang="en-US" b="1" dirty="0" smtClean="0"/>
          </a:p>
          <a:p>
            <a:r>
              <a:rPr lang="en-US" b="1" dirty="0" smtClean="0"/>
              <a:t>NYS assessments will be better aligned with the fifth through eighth grade middle school grade campus configuration. </a:t>
            </a:r>
          </a:p>
          <a:p>
            <a:endParaRPr lang="en-US" b="1" dirty="0" smtClean="0"/>
          </a:p>
          <a:p>
            <a:endParaRPr lang="en-US" b="1" dirty="0" smtClean="0"/>
          </a:p>
          <a:p>
            <a:r>
              <a:rPr lang="en-US" b="1" dirty="0" smtClean="0"/>
              <a:t>Grant funding may be available for an approved middle school model.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001000" cy="1143000"/>
          </a:xfrm>
        </p:spPr>
        <p:txBody>
          <a:bodyPr>
            <a:normAutofit fontScale="90000"/>
          </a:bodyPr>
          <a:lstStyle/>
          <a:p>
            <a:r>
              <a:rPr lang="en-US" b="1" dirty="0" smtClean="0"/>
              <a:t>Rationale for a Middle Level Education (5</a:t>
            </a:r>
            <a:r>
              <a:rPr lang="en-US" b="1" baseline="30000" dirty="0" smtClean="0"/>
              <a:t>th</a:t>
            </a:r>
            <a:r>
              <a:rPr lang="en-US" b="1" dirty="0" smtClean="0"/>
              <a:t> – 8</a:t>
            </a:r>
            <a:r>
              <a:rPr lang="en-US" b="1" baseline="30000" dirty="0" smtClean="0"/>
              <a:t>th</a:t>
            </a:r>
            <a:r>
              <a:rPr lang="en-US" b="1" dirty="0" smtClean="0"/>
              <a:t> grade) in Central Islip</a:t>
            </a:r>
            <a:endParaRPr lang="en-US" dirty="0"/>
          </a:p>
        </p:txBody>
      </p:sp>
      <p:sp>
        <p:nvSpPr>
          <p:cNvPr id="3" name="Content Placeholder 2"/>
          <p:cNvSpPr>
            <a:spLocks noGrp="1"/>
          </p:cNvSpPr>
          <p:nvPr>
            <p:ph sz="quarter" idx="1"/>
          </p:nvPr>
        </p:nvSpPr>
        <p:spPr/>
        <p:txBody>
          <a:bodyPr>
            <a:normAutofit fontScale="92500" lnSpcReduction="20000"/>
          </a:bodyPr>
          <a:lstStyle/>
          <a:p>
            <a:endParaRPr lang="en-US" b="1" dirty="0" smtClean="0"/>
          </a:p>
          <a:p>
            <a:pPr>
              <a:buNone/>
            </a:pPr>
            <a:r>
              <a:rPr lang="en-US" b="1" dirty="0" smtClean="0"/>
              <a:t>   A middle school will be better </a:t>
            </a:r>
            <a:r>
              <a:rPr lang="en-US" b="1" dirty="0" err="1" smtClean="0"/>
              <a:t>equiped</a:t>
            </a:r>
            <a:r>
              <a:rPr lang="en-US" b="1" dirty="0" smtClean="0"/>
              <a:t> with a home/school connection which encourages parents to become more involved in the education of their children in the middle school.</a:t>
            </a:r>
          </a:p>
          <a:p>
            <a:endParaRPr lang="en-US" b="1" dirty="0" smtClean="0"/>
          </a:p>
          <a:p>
            <a:endParaRPr lang="en-US" b="1" dirty="0" smtClean="0"/>
          </a:p>
          <a:p>
            <a:r>
              <a:rPr lang="en-US" b="1" dirty="0" smtClean="0"/>
              <a:t>To encourage interdisciplinary collaboration, teaming and looping.</a:t>
            </a:r>
          </a:p>
          <a:p>
            <a:endParaRPr lang="en-US" b="1" dirty="0" smtClean="0"/>
          </a:p>
          <a:p>
            <a:endParaRPr lang="en-US" b="1" dirty="0" smtClean="0"/>
          </a:p>
          <a:p>
            <a:r>
              <a:rPr lang="en-US" b="1" dirty="0" smtClean="0"/>
              <a:t>Provides enrichment activities such as foreign language, extra-curricular, arts, sports, technology and clubs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001000" cy="1143000"/>
          </a:xfrm>
        </p:spPr>
        <p:txBody>
          <a:bodyPr>
            <a:normAutofit/>
          </a:bodyPr>
          <a:lstStyle/>
          <a:p>
            <a:pPr algn="ctr"/>
            <a:r>
              <a:rPr lang="en-US" dirty="0" smtClean="0"/>
              <a:t>Vision Statement</a:t>
            </a:r>
            <a:endParaRPr lang="en-US" dirty="0"/>
          </a:p>
        </p:txBody>
      </p:sp>
      <p:sp>
        <p:nvSpPr>
          <p:cNvPr id="3" name="Content Placeholder 2"/>
          <p:cNvSpPr>
            <a:spLocks noGrp="1"/>
          </p:cNvSpPr>
          <p:nvPr>
            <p:ph sz="quarter" idx="1"/>
          </p:nvPr>
        </p:nvSpPr>
        <p:spPr/>
        <p:txBody>
          <a:bodyPr>
            <a:normAutofit lnSpcReduction="10000"/>
          </a:bodyPr>
          <a:lstStyle/>
          <a:p>
            <a:endParaRPr lang="en-US" b="1" dirty="0" smtClean="0"/>
          </a:p>
          <a:p>
            <a:endParaRPr lang="en-US" b="1" dirty="0" smtClean="0"/>
          </a:p>
          <a:p>
            <a:r>
              <a:rPr lang="en-US" b="1" dirty="0" smtClean="0"/>
              <a:t>Good middle-level schools exhibit academic excellence, developmental responsiveness, and social equity.</a:t>
            </a:r>
          </a:p>
          <a:p>
            <a:endParaRPr lang="en-US" b="1" dirty="0" smtClean="0"/>
          </a:p>
          <a:p>
            <a:endParaRPr lang="en-US" b="1" dirty="0" smtClean="0"/>
          </a:p>
          <a:p>
            <a:endParaRPr lang="en-US" b="1" dirty="0" smtClean="0"/>
          </a:p>
          <a:p>
            <a:endParaRPr lang="en-US" b="1" dirty="0" smtClean="0"/>
          </a:p>
          <a:p>
            <a:pPr>
              <a:buNone/>
            </a:pPr>
            <a:r>
              <a:rPr lang="en-US" b="1" dirty="0" smtClean="0"/>
              <a:t>	</a:t>
            </a:r>
            <a:r>
              <a:rPr lang="en-US" b="1" dirty="0" err="1" smtClean="0"/>
              <a:t>Vison</a:t>
            </a:r>
            <a:r>
              <a:rPr lang="en-US" b="1" dirty="0" smtClean="0"/>
              <a:t> statement: Newton, Massachusetts National forum to accelerate middle grades reform, 1999.</a:t>
            </a:r>
          </a:p>
          <a:p>
            <a:endParaRPr lang="en-US" b="1" dirty="0" smtClean="0"/>
          </a:p>
          <a:p>
            <a:endParaRPr lang="en-US" b="1" dirty="0" smtClean="0"/>
          </a:p>
          <a:p>
            <a:endParaRPr lang="en-US" b="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915400" cy="1143000"/>
          </a:xfrm>
        </p:spPr>
        <p:txBody>
          <a:bodyPr>
            <a:normAutofit fontScale="90000"/>
          </a:bodyPr>
          <a:lstStyle/>
          <a:p>
            <a:r>
              <a:rPr lang="en-US" b="1" dirty="0" smtClean="0"/>
              <a:t/>
            </a:r>
            <a:br>
              <a:rPr lang="en-US" b="1" dirty="0" smtClean="0"/>
            </a:br>
            <a:r>
              <a:rPr lang="en-US" b="1" dirty="0" smtClean="0"/>
              <a:t>Task Force MS Committee Recommendations</a:t>
            </a:r>
            <a:endParaRPr lang="en-US" dirty="0"/>
          </a:p>
        </p:txBody>
      </p:sp>
      <p:sp>
        <p:nvSpPr>
          <p:cNvPr id="3" name="Content Placeholder 2"/>
          <p:cNvSpPr>
            <a:spLocks noGrp="1"/>
          </p:cNvSpPr>
          <p:nvPr>
            <p:ph sz="quarter" idx="1"/>
          </p:nvPr>
        </p:nvSpPr>
        <p:spPr/>
        <p:txBody>
          <a:bodyPr>
            <a:normAutofit fontScale="92500" lnSpcReduction="20000"/>
          </a:bodyPr>
          <a:lstStyle/>
          <a:p>
            <a:r>
              <a:rPr lang="en-US" b="1" dirty="0" smtClean="0"/>
              <a:t>To help students make a successful transition from childhood to adolescence.</a:t>
            </a:r>
          </a:p>
          <a:p>
            <a:endParaRPr lang="en-US" b="1" dirty="0" smtClean="0"/>
          </a:p>
          <a:p>
            <a:r>
              <a:rPr lang="en-US" b="1" dirty="0" smtClean="0"/>
              <a:t>There will be more individualized supervision with the addition of adult advocates who monitor the development of their students during their academic career.</a:t>
            </a:r>
          </a:p>
          <a:p>
            <a:pPr>
              <a:buNone/>
            </a:pPr>
            <a:endParaRPr lang="en-US" b="1" dirty="0" smtClean="0"/>
          </a:p>
          <a:p>
            <a:r>
              <a:rPr lang="en-US" b="1" dirty="0" smtClean="0"/>
              <a:t>Middle school components build supportive school community partnerships that encourage academic success.</a:t>
            </a:r>
          </a:p>
          <a:p>
            <a:endParaRPr lang="en-US" b="1" dirty="0" smtClean="0"/>
          </a:p>
          <a:p>
            <a:r>
              <a:rPr lang="en-US" b="1" dirty="0" smtClean="0"/>
              <a:t>Middle school students will be better supervised in a teaming approach with looping to encourage better communication among faculty and students. </a:t>
            </a:r>
          </a:p>
          <a:p>
            <a:endParaRPr lang="en-US" b="1" dirty="0" smtClean="0"/>
          </a:p>
          <a:p>
            <a:pPr>
              <a:buNone/>
            </a:pPr>
            <a:endParaRPr lang="en-US" b="1" dirty="0" smtClean="0"/>
          </a:p>
          <a:p>
            <a:endParaRPr lang="en-US" b="1" dirty="0" smtClean="0"/>
          </a:p>
          <a:p>
            <a:pPr>
              <a:buNone/>
            </a:pPr>
            <a:endParaRPr lang="en-US" b="1" dirty="0" smtClean="0"/>
          </a:p>
          <a:p>
            <a:endParaRPr lang="en-US" b="1" dirty="0" smtClean="0"/>
          </a:p>
          <a:p>
            <a:endParaRPr lang="en-US" b="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mph" presetSubtype="2" fill="hold" grpId="0" nodeType="clickEffect">
                                  <p:stCondLst>
                                    <p:cond delay="0"/>
                                  </p:stCondLst>
                                  <p:childTnLst>
                                    <p:anim to="1.5" calcmode="lin" valueType="num">
                                      <p:cBhvr override="childStyle">
                                        <p:cTn id="6" dur="500" fill="hold"/>
                                        <p:tgtEl>
                                          <p:spTgt spid="2"/>
                                        </p:tgtEl>
                                        <p:attrNameLst>
                                          <p:attrName>style.fontSize</p:attrName>
                                        </p:attrNameLst>
                                      </p:cBhvr>
                                    </p:anim>
                                  </p:childTnLst>
                                </p:cTn>
                              </p:par>
                            </p:childTnLst>
                          </p:cTn>
                        </p:par>
                      </p:childTnLst>
                    </p:cTn>
                  </p:par>
                  <p:par>
                    <p:cTn id="7" fill="hold">
                      <p:stCondLst>
                        <p:cond delay="indefinite"/>
                      </p:stCondLst>
                      <p:childTnLst>
                        <p:par>
                          <p:cTn id="8" fill="hold">
                            <p:stCondLst>
                              <p:cond delay="0"/>
                            </p:stCondLst>
                            <p:childTnLst>
                              <p:par>
                                <p:cTn id="9" presetID="2" presetClass="emph" presetSubtype="0" grpId="0" nodeType="clickEffect">
                                  <p:stCondLst>
                                    <p:cond delay="0"/>
                                  </p:stCondLst>
                                  <p:childTnLst>
                                    <p:set>
                                      <p:cBhvr override="childStyle">
                                        <p:cTn id="10" dur="indefinite"/>
                                        <p:tgtEl>
                                          <p:spTgt spid="3">
                                            <p:txEl>
                                              <p:pRg st="0" end="0"/>
                                            </p:txEl>
                                          </p:spTgt>
                                        </p:tgtEl>
                                        <p:attrNameLst>
                                          <p:attrName>style.fontFamily</p:attrName>
                                        </p:attrNameLst>
                                      </p:cBhvr>
                                      <p:to>
                                        <p:strVal val="Times New Roman"/>
                                      </p:to>
                                    </p:set>
                                  </p:childTnLst>
                                </p:cTn>
                              </p:par>
                            </p:childTnLst>
                          </p:cTn>
                        </p:par>
                      </p:childTnLst>
                    </p:cTn>
                  </p:par>
                  <p:par>
                    <p:cTn id="11" fill="hold">
                      <p:stCondLst>
                        <p:cond delay="indefinite"/>
                      </p:stCondLst>
                      <p:childTnLst>
                        <p:par>
                          <p:cTn id="12" fill="hold">
                            <p:stCondLst>
                              <p:cond delay="0"/>
                            </p:stCondLst>
                            <p:childTnLst>
                              <p:par>
                                <p:cTn id="13" presetID="2" presetClass="emph" presetSubtype="0" grpId="0" nodeType="clickEffect">
                                  <p:stCondLst>
                                    <p:cond delay="0"/>
                                  </p:stCondLst>
                                  <p:childTnLst>
                                    <p:set>
                                      <p:cBhvr override="childStyle">
                                        <p:cTn id="14" dur="indefinite"/>
                                        <p:tgtEl>
                                          <p:spTgt spid="3">
                                            <p:txEl>
                                              <p:pRg st="2" end="2"/>
                                            </p:txEl>
                                          </p:spTgt>
                                        </p:tgtEl>
                                        <p:attrNameLst>
                                          <p:attrName>style.fontFamily</p:attrName>
                                        </p:attrNameLst>
                                      </p:cBhvr>
                                      <p:to>
                                        <p:strVal val="Times New Roman"/>
                                      </p:to>
                                    </p:set>
                                  </p:childTnLst>
                                </p:cTn>
                              </p:par>
                            </p:childTnLst>
                          </p:cTn>
                        </p:par>
                      </p:childTnLst>
                    </p:cTn>
                  </p:par>
                  <p:par>
                    <p:cTn id="15" fill="hold">
                      <p:stCondLst>
                        <p:cond delay="indefinite"/>
                      </p:stCondLst>
                      <p:childTnLst>
                        <p:par>
                          <p:cTn id="16" fill="hold">
                            <p:stCondLst>
                              <p:cond delay="0"/>
                            </p:stCondLst>
                            <p:childTnLst>
                              <p:par>
                                <p:cTn id="17" presetID="2" presetClass="emph" presetSubtype="0" grpId="0" nodeType="clickEffect">
                                  <p:stCondLst>
                                    <p:cond delay="0"/>
                                  </p:stCondLst>
                                  <p:childTnLst>
                                    <p:set>
                                      <p:cBhvr override="childStyle">
                                        <p:cTn id="18" dur="indefinite"/>
                                        <p:tgtEl>
                                          <p:spTgt spid="3">
                                            <p:txEl>
                                              <p:pRg st="4" end="4"/>
                                            </p:txEl>
                                          </p:spTgt>
                                        </p:tgtEl>
                                        <p:attrNameLst>
                                          <p:attrName>style.fontFamily</p:attrName>
                                        </p:attrNameLst>
                                      </p:cBhvr>
                                      <p:to>
                                        <p:strVal val="Times New Roman"/>
                                      </p:to>
                                    </p:set>
                                  </p:childTnLst>
                                </p:cTn>
                              </p:par>
                            </p:childTnLst>
                          </p:cTn>
                        </p:par>
                      </p:childTnLst>
                    </p:cTn>
                  </p:par>
                  <p:par>
                    <p:cTn id="19" fill="hold">
                      <p:stCondLst>
                        <p:cond delay="indefinite"/>
                      </p:stCondLst>
                      <p:childTnLst>
                        <p:par>
                          <p:cTn id="20" fill="hold">
                            <p:stCondLst>
                              <p:cond delay="0"/>
                            </p:stCondLst>
                            <p:childTnLst>
                              <p:par>
                                <p:cTn id="21" presetID="2" presetClass="emph" presetSubtype="0" grpId="0" nodeType="clickEffect">
                                  <p:stCondLst>
                                    <p:cond delay="0"/>
                                  </p:stCondLst>
                                  <p:childTnLst>
                                    <p:set>
                                      <p:cBhvr override="childStyle">
                                        <p:cTn id="22" dur="indefinite"/>
                                        <p:tgtEl>
                                          <p:spTgt spid="3">
                                            <p:txEl>
                                              <p:pRg st="6" end="6"/>
                                            </p:txEl>
                                          </p:spTgt>
                                        </p:tgtEl>
                                        <p:attrNameLst>
                                          <p:attrName>style.fontFamily</p:attrName>
                                        </p:attrNameLst>
                                      </p:cBhvr>
                                      <p:to>
                                        <p:strVal val="Times New Roma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Task Force MS Committee Recommendations</a:t>
            </a:r>
            <a:endParaRPr lang="en-US" dirty="0"/>
          </a:p>
        </p:txBody>
      </p:sp>
      <p:sp>
        <p:nvSpPr>
          <p:cNvPr id="3" name="Content Placeholder 2"/>
          <p:cNvSpPr>
            <a:spLocks noGrp="1"/>
          </p:cNvSpPr>
          <p:nvPr>
            <p:ph sz="quarter" idx="1"/>
          </p:nvPr>
        </p:nvSpPr>
        <p:spPr/>
        <p:txBody>
          <a:bodyPr>
            <a:normAutofit fontScale="77500" lnSpcReduction="20000"/>
          </a:bodyPr>
          <a:lstStyle/>
          <a:p>
            <a:r>
              <a:rPr lang="en-US" b="1" dirty="0" smtClean="0"/>
              <a:t>All professional staff will foster each student’s personal development, health, wellness, and safety.</a:t>
            </a:r>
          </a:p>
          <a:p>
            <a:endParaRPr lang="en-US" b="1" dirty="0" smtClean="0"/>
          </a:p>
          <a:p>
            <a:endParaRPr lang="en-US" b="1" dirty="0" smtClean="0"/>
          </a:p>
          <a:p>
            <a:r>
              <a:rPr lang="en-US" b="1" dirty="0" smtClean="0"/>
              <a:t>There will be a climate for learning that is respectful, purposeful, physically and psychologically safe, and personalized to ensure close, sustained relationships between students and teachers.</a:t>
            </a:r>
          </a:p>
          <a:p>
            <a:pPr>
              <a:buNone/>
            </a:pPr>
            <a:endParaRPr lang="en-US" b="1" dirty="0" smtClean="0"/>
          </a:p>
          <a:p>
            <a:pPr>
              <a:buNone/>
            </a:pPr>
            <a:endParaRPr lang="en-US" b="1" dirty="0" smtClean="0"/>
          </a:p>
          <a:p>
            <a:r>
              <a:rPr lang="en-US" b="1" dirty="0" smtClean="0"/>
              <a:t>Middle school teachers will undergo professional training to use a variety of research-based, instructional strategies that are cognitively and developmentally appropriate for young adolescents, and that respect individual experiences, learning styles, and learning needs.</a:t>
            </a:r>
          </a:p>
          <a:p>
            <a:endParaRPr lang="en-US" b="1" dirty="0" smtClean="0"/>
          </a:p>
          <a:p>
            <a:pPr>
              <a:buNone/>
            </a:pPr>
            <a:r>
              <a:rPr lang="en-US" b="1" dirty="0" smtClean="0"/>
              <a:t> </a:t>
            </a:r>
          </a:p>
          <a:p>
            <a:endParaRPr lang="en-US" b="1" dirty="0" smtClean="0"/>
          </a:p>
          <a:p>
            <a:pPr>
              <a:buNone/>
            </a:pPr>
            <a:endParaRPr lang="en-US" b="1" dirty="0" smtClean="0"/>
          </a:p>
          <a:p>
            <a:endParaRPr lang="en-US" b="1" dirty="0" smtClean="0"/>
          </a:p>
          <a:p>
            <a:pPr>
              <a:buNone/>
            </a:pPr>
            <a:endParaRPr lang="en-US" b="1" dirty="0" smtClean="0"/>
          </a:p>
          <a:p>
            <a:endParaRPr lang="en-US" b="1" dirty="0" smtClean="0"/>
          </a:p>
          <a:p>
            <a:endParaRPr lang="en-US" b="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randombar(horizontal)">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randombar(horizontal)">
                                      <p:cBhvr>
                                        <p:cTn id="2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smtClean="0"/>
              <a:t/>
            </a:r>
            <a:br>
              <a:rPr lang="en-US" b="1" dirty="0" smtClean="0"/>
            </a:br>
            <a:r>
              <a:rPr lang="en-US" b="1" dirty="0" smtClean="0"/>
              <a:t>issues to be addressed</a:t>
            </a:r>
            <a:endParaRPr lang="en-US" dirty="0"/>
          </a:p>
        </p:txBody>
      </p:sp>
      <p:sp>
        <p:nvSpPr>
          <p:cNvPr id="3" name="Content Placeholder 2"/>
          <p:cNvSpPr>
            <a:spLocks noGrp="1"/>
          </p:cNvSpPr>
          <p:nvPr>
            <p:ph sz="quarter" idx="1"/>
          </p:nvPr>
        </p:nvSpPr>
        <p:spPr/>
        <p:txBody>
          <a:bodyPr>
            <a:normAutofit fontScale="85000" lnSpcReduction="10000"/>
          </a:bodyPr>
          <a:lstStyle/>
          <a:p>
            <a:r>
              <a:rPr lang="en-US" b="1" dirty="0" smtClean="0"/>
              <a:t>Staff Identification must be completed in a timely manner in order for the professional staff to be trained for their new middle school assignments.</a:t>
            </a:r>
          </a:p>
          <a:p>
            <a:endParaRPr lang="en-US" b="1" dirty="0" smtClean="0"/>
          </a:p>
          <a:p>
            <a:r>
              <a:rPr lang="en-US" b="1" dirty="0" smtClean="0"/>
              <a:t>There should be ongoing professional training throughout the beginning stages and ideally throughout the careers of professionals in the new middle school assignment.</a:t>
            </a:r>
          </a:p>
          <a:p>
            <a:pPr>
              <a:buNone/>
            </a:pPr>
            <a:endParaRPr lang="en-US" b="1" dirty="0" smtClean="0"/>
          </a:p>
          <a:p>
            <a:r>
              <a:rPr lang="en-US" b="1" dirty="0" smtClean="0"/>
              <a:t>A discussion should take place concerning the issues of scheduling, certification of personnel, teaming, counseling, advisory, differentiation and other practical matters as it pertains to implementing the components of the Central Islip fifth through eighth grade middle school campus. </a:t>
            </a:r>
          </a:p>
          <a:p>
            <a:endParaRPr lang="en-US" b="1" dirty="0" smtClean="0"/>
          </a:p>
          <a:p>
            <a:pPr>
              <a:buNone/>
            </a:pPr>
            <a:endParaRPr lang="en-US" b="1" dirty="0" smtClean="0"/>
          </a:p>
          <a:p>
            <a:endParaRPr lang="en-US" b="1" dirty="0" smtClean="0"/>
          </a:p>
          <a:p>
            <a:pPr>
              <a:buNone/>
            </a:pPr>
            <a:endParaRPr lang="en-US" b="1" dirty="0" smtClean="0"/>
          </a:p>
          <a:p>
            <a:endParaRPr lang="en-US" b="1" dirty="0" smtClean="0"/>
          </a:p>
          <a:p>
            <a:endParaRPr lang="en-US" b="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ox(i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ox(in)">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mph" presetSubtype="0" fill="hold" grpId="0" nodeType="clickEffect">
                                  <p:stCondLst>
                                    <p:cond delay="0"/>
                                  </p:stCondLst>
                                  <p:childTnLst>
                                    <p:animScale>
                                      <p:cBhvr>
                                        <p:cTn id="21" dur="500" fill="hold"/>
                                        <p:tgtEl>
                                          <p:spTgt spid="2"/>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429000"/>
            <a:ext cx="7467600" cy="1676400"/>
          </a:xfrm>
        </p:spPr>
        <p:txBody>
          <a:bodyPr/>
          <a:lstStyle/>
          <a:p>
            <a:r>
              <a:rPr lang="en-US" dirty="0" smtClean="0"/>
              <a:t>Middle school or junior high school</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001000" cy="1447800"/>
          </a:xfrm>
        </p:spPr>
        <p:txBody>
          <a:bodyPr>
            <a:noAutofit/>
          </a:bodyPr>
          <a:lstStyle/>
          <a:p>
            <a:r>
              <a:rPr lang="en-US" sz="2800" b="1" dirty="0" smtClean="0"/>
              <a:t/>
            </a:r>
            <a:br>
              <a:rPr lang="en-US" sz="2800" b="1" dirty="0" smtClean="0"/>
            </a:br>
            <a:r>
              <a:rPr lang="en-US" b="1" dirty="0" smtClean="0"/>
              <a:t>Middle Level Education – </a:t>
            </a:r>
            <a:br>
              <a:rPr lang="en-US" b="1" dirty="0" smtClean="0"/>
            </a:br>
            <a:r>
              <a:rPr lang="en-US" b="1" dirty="0" smtClean="0"/>
              <a:t>Contemporary Purpose</a:t>
            </a:r>
            <a:br>
              <a:rPr lang="en-US" b="1" dirty="0" smtClean="0"/>
            </a:br>
            <a:endParaRPr lang="en-US" b="1" dirty="0"/>
          </a:p>
        </p:txBody>
      </p:sp>
      <p:sp>
        <p:nvSpPr>
          <p:cNvPr id="3" name="Content Placeholder 2"/>
          <p:cNvSpPr>
            <a:spLocks noGrp="1"/>
          </p:cNvSpPr>
          <p:nvPr>
            <p:ph sz="quarter" idx="1"/>
          </p:nvPr>
        </p:nvSpPr>
        <p:spPr/>
        <p:txBody>
          <a:bodyPr/>
          <a:lstStyle/>
          <a:p>
            <a:r>
              <a:rPr lang="en-US" b="1" dirty="0" smtClean="0"/>
              <a:t>Addresses Academic Achievement</a:t>
            </a:r>
          </a:p>
          <a:p>
            <a:endParaRPr lang="en-US" b="1" dirty="0" smtClean="0"/>
          </a:p>
          <a:p>
            <a:r>
              <a:rPr lang="en-US" b="1" dirty="0" smtClean="0"/>
              <a:t>Concerned with Personal needs of Young Adolescents (ages 10 – 14 years)</a:t>
            </a:r>
          </a:p>
          <a:p>
            <a:endParaRPr lang="en-US" b="1" dirty="0" smtClean="0"/>
          </a:p>
          <a:p>
            <a:r>
              <a:rPr lang="en-US" b="1" dirty="0" smtClean="0"/>
              <a:t>Is Standards-Focused</a:t>
            </a:r>
          </a:p>
          <a:p>
            <a:endParaRPr lang="en-US" b="1" dirty="0" smtClean="0"/>
          </a:p>
          <a:p>
            <a:r>
              <a:rPr lang="en-US" b="1" dirty="0" smtClean="0"/>
              <a:t>Develops the Affective and Cognitive Domains</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amond(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amond(i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diamond(in)">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diamond(in)">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077200" cy="1828800"/>
          </a:xfrm>
        </p:spPr>
        <p:txBody>
          <a:bodyPr>
            <a:noAutofit/>
          </a:bodyPr>
          <a:lstStyle/>
          <a:p>
            <a:r>
              <a:rPr lang="en-US" sz="2800" b="1" dirty="0" smtClean="0"/>
              <a:t>Seven Essential Elements of Standards- Focused Middle Level Schools</a:t>
            </a:r>
            <a:br>
              <a:rPr lang="en-US" sz="2800" b="1" dirty="0" smtClean="0"/>
            </a:br>
            <a:endParaRPr lang="en-US" sz="2800" b="1" dirty="0"/>
          </a:p>
        </p:txBody>
      </p:sp>
      <p:sp>
        <p:nvSpPr>
          <p:cNvPr id="3" name="Content Placeholder 2"/>
          <p:cNvSpPr>
            <a:spLocks noGrp="1"/>
          </p:cNvSpPr>
          <p:nvPr>
            <p:ph sz="quarter" idx="1"/>
          </p:nvPr>
        </p:nvSpPr>
        <p:spPr>
          <a:xfrm>
            <a:off x="381000" y="1984248"/>
            <a:ext cx="7848600" cy="4873752"/>
          </a:xfrm>
        </p:spPr>
        <p:txBody>
          <a:bodyPr/>
          <a:lstStyle/>
          <a:p>
            <a:pPr marL="457200" indent="-457200"/>
            <a:r>
              <a:rPr lang="en-US" b="1" dirty="0" smtClean="0"/>
              <a:t>Philosophy and Mission</a:t>
            </a:r>
          </a:p>
          <a:p>
            <a:pPr marL="457200" indent="-457200"/>
            <a:r>
              <a:rPr lang="en-US" b="1" dirty="0" smtClean="0"/>
              <a:t>Educational Program</a:t>
            </a:r>
          </a:p>
          <a:p>
            <a:pPr marL="457200" indent="-457200"/>
            <a:r>
              <a:rPr lang="en-US" b="1" dirty="0" smtClean="0"/>
              <a:t>Organization and Structure</a:t>
            </a:r>
          </a:p>
          <a:p>
            <a:pPr marL="457200" indent="-457200"/>
            <a:r>
              <a:rPr lang="en-US" b="1" dirty="0" smtClean="0"/>
              <a:t>Classroom Instruction</a:t>
            </a:r>
          </a:p>
          <a:p>
            <a:pPr marL="457200" indent="-457200"/>
            <a:r>
              <a:rPr lang="en-US" b="1" dirty="0" smtClean="0"/>
              <a:t>Educational Leadership</a:t>
            </a:r>
          </a:p>
          <a:p>
            <a:pPr marL="457200" indent="-457200"/>
            <a:r>
              <a:rPr lang="en-US" b="1" dirty="0" smtClean="0"/>
              <a:t>Network of Academic and Personal Support</a:t>
            </a:r>
          </a:p>
          <a:p>
            <a:pPr marL="457200" indent="-457200"/>
            <a:r>
              <a:rPr lang="en-US" b="1" dirty="0" smtClean="0"/>
              <a:t>Professional Training and Staff Development</a:t>
            </a:r>
          </a:p>
          <a:p>
            <a:pPr marL="822960" lvl="1" indent="-457200"/>
            <a:endParaRPr lang="en-US" b="1" dirty="0" smtClean="0"/>
          </a:p>
          <a:p>
            <a:pPr marL="822960" lvl="1" indent="-457200"/>
            <a:endParaRPr lang="en-US" b="1" dirty="0" smtClean="0"/>
          </a:p>
          <a:p>
            <a:pPr lvl="1"/>
            <a:endParaRPr lang="en-US" b="1" dirty="0" smtClean="0"/>
          </a:p>
          <a:p>
            <a:endParaRPr lang="en-US" b="1" dirty="0" smtClean="0"/>
          </a:p>
          <a:p>
            <a:pPr marL="457200" indent="-457200">
              <a:buFont typeface="+mj-lt"/>
              <a:buAutoNum type="arabicPeriod"/>
            </a:pP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wheel(4)">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1"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wheel(4)">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1" presetClass="entr" presetSubtype="4"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wheel(4)">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1" presetClass="entr" presetSubtype="4"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wheel(4)">
                                      <p:cBhvr>
                                        <p:cTn id="28" dur="500"/>
                                        <p:tgtEl>
                                          <p:spTgt spid="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1" presetClass="entr" presetSubtype="4"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wheel(4)">
                                      <p:cBhvr>
                                        <p:cTn id="33" dur="500"/>
                                        <p:tgtEl>
                                          <p:spTgt spid="3">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1" presetClass="entr" presetSubtype="4" fill="hold" grpId="0"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wheel(4)">
                                      <p:cBhvr>
                                        <p:cTn id="38" dur="500"/>
                                        <p:tgtEl>
                                          <p:spTgt spid="3">
                                            <p:txEl>
                                              <p:pRg st="5" end="5"/>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1"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wheel(4)">
                                      <p:cBhvr>
                                        <p:cTn id="43"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MIDDLE SCHOOL CONCEPT</a:t>
            </a:r>
            <a:endParaRPr lang="en-US" dirty="0"/>
          </a:p>
        </p:txBody>
      </p:sp>
      <p:sp>
        <p:nvSpPr>
          <p:cNvPr id="3" name="TextBox 2"/>
          <p:cNvSpPr txBox="1"/>
          <p:nvPr/>
        </p:nvSpPr>
        <p:spPr>
          <a:xfrm>
            <a:off x="762000" y="1600200"/>
            <a:ext cx="6934200" cy="2585323"/>
          </a:xfrm>
          <a:prstGeom prst="rect">
            <a:avLst/>
          </a:prstGeom>
          <a:noFill/>
        </p:spPr>
        <p:txBody>
          <a:bodyPr wrap="square" rtlCol="0">
            <a:spAutoFit/>
          </a:bodyPr>
          <a:lstStyle/>
          <a:p>
            <a:r>
              <a:rPr lang="en-US" dirty="0" smtClean="0"/>
              <a:t>A middle school concepts deals with facilitating an academic learning environment that is standards-based and encourages self-development for all  young adolescents.  In essence, a middle school education deals with the cognitive and affective domains.  In addition, a middle school concept deals with the encouragement of a healthy physically active young adolescent.  Ultimately, it is the intellectual, social, emotional, and physical development of the young adolescent which is being emphasized.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7543800" cy="1828800"/>
          </a:xfrm>
        </p:spPr>
        <p:txBody>
          <a:bodyPr>
            <a:noAutofit/>
          </a:bodyPr>
          <a:lstStyle/>
          <a:p>
            <a:r>
              <a:rPr lang="en-US" b="1" dirty="0" smtClean="0"/>
              <a:t>Seven Essential Elements of Standards – Focused Middle Level Schools</a:t>
            </a:r>
            <a:br>
              <a:rPr lang="en-US" b="1" dirty="0" smtClean="0"/>
            </a:br>
            <a:endParaRPr lang="en-US" b="1" dirty="0"/>
          </a:p>
        </p:txBody>
      </p:sp>
      <p:sp>
        <p:nvSpPr>
          <p:cNvPr id="3" name="Content Placeholder 2"/>
          <p:cNvSpPr>
            <a:spLocks noGrp="1"/>
          </p:cNvSpPr>
          <p:nvPr>
            <p:ph sz="quarter" idx="1"/>
          </p:nvPr>
        </p:nvSpPr>
        <p:spPr>
          <a:xfrm>
            <a:off x="381000" y="1905000"/>
            <a:ext cx="7467600" cy="4873752"/>
          </a:xfrm>
        </p:spPr>
        <p:txBody>
          <a:bodyPr/>
          <a:lstStyle/>
          <a:p>
            <a:pPr marL="457200" indent="-457200"/>
            <a:r>
              <a:rPr lang="en-US" b="1" dirty="0" smtClean="0"/>
              <a:t>Philosophy and Mission</a:t>
            </a:r>
          </a:p>
          <a:p>
            <a:pPr>
              <a:buNone/>
            </a:pPr>
            <a:endParaRPr lang="en-US" b="1" dirty="0" smtClean="0"/>
          </a:p>
          <a:p>
            <a:pPr lvl="1"/>
            <a:r>
              <a:rPr lang="en-US" b="1" dirty="0" smtClean="0"/>
              <a:t>Should reflect the intellectual and developmental needs and characteristics of young adolescents</a:t>
            </a:r>
          </a:p>
          <a:p>
            <a:pPr lvl="1"/>
            <a:endParaRPr lang="en-US" b="1" dirty="0" smtClean="0"/>
          </a:p>
          <a:p>
            <a:pPr marL="457200" indent="-457200"/>
            <a:r>
              <a:rPr lang="en-US" b="1" dirty="0" smtClean="0"/>
              <a:t>Educational Program</a:t>
            </a:r>
          </a:p>
          <a:p>
            <a:pPr marL="822960" lvl="1" indent="-457200"/>
            <a:endParaRPr lang="en-US" b="1" dirty="0" smtClean="0"/>
          </a:p>
          <a:p>
            <a:pPr marL="822960" lvl="1" indent="-457200"/>
            <a:r>
              <a:rPr lang="en-US" b="1" dirty="0" smtClean="0"/>
              <a:t>A program that is comprehensive, challenging, purposeful, integrated, and standards-based</a:t>
            </a:r>
          </a:p>
          <a:p>
            <a:pPr marL="457200" indent="-457200">
              <a:buNone/>
            </a:pPr>
            <a:endParaRPr lang="en-US" b="1" dirty="0" smtClean="0"/>
          </a:p>
          <a:p>
            <a:pPr marL="822960" lvl="1" indent="-457200"/>
            <a:endParaRPr lang="en-US" b="1" dirty="0" smtClean="0"/>
          </a:p>
          <a:p>
            <a:pPr lvl="1"/>
            <a:endParaRPr lang="en-US" b="1" dirty="0" smtClean="0"/>
          </a:p>
          <a:p>
            <a:endParaRPr lang="en-US" b="1" dirty="0" smtClean="0"/>
          </a:p>
          <a:p>
            <a:pPr marL="457200" indent="-457200">
              <a:buFont typeface="+mj-lt"/>
              <a:buAutoNum type="arabicPeriod"/>
            </a:pP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path" presetSubtype="0" accel="50000" decel="50000" fill="hold" grpId="0" nodeType="clickEffect">
                                  <p:stCondLst>
                                    <p:cond delay="0"/>
                                  </p:stCondLst>
                                  <p:childTnLst>
                                    <p:animMotion origin="layout" path="M 0 0  L 0.052 0  L 0.089 -0.04931  L 0.125 0  L 0.177 0  L 0.177 0.0693  L 0.213 0.11861  L 0.177 0.16659  L 0.177 0.23589  L 0.125 0.23589  L 0.089 0.28387  L 0.052 0.23589  L 0 0.23589  L 0 0.16659  L -0.037 0.11861  L 0 0.0693  L 0 0  Z" pathEditMode="relative" ptsTypes="">
                                      <p:cBhvr>
                                        <p:cTn id="6" dur="500" fill="hold"/>
                                        <p:tgtEl>
                                          <p:spTgt spid="2"/>
                                        </p:tgtEl>
                                        <p:attrNameLst>
                                          <p:attrName>ppt_x</p:attrName>
                                          <p:attrName>ppt_y</p:attrName>
                                        </p:attrNameLst>
                                      </p:cBhvr>
                                    </p:animMotion>
                                  </p:childTnLst>
                                </p:cTn>
                              </p:par>
                            </p:childTnLst>
                          </p:cTn>
                        </p:par>
                      </p:childTnLst>
                    </p:cTn>
                  </p:par>
                  <p:par>
                    <p:cTn id="7" fill="hold">
                      <p:stCondLst>
                        <p:cond delay="indefinite"/>
                      </p:stCondLst>
                      <p:childTnLst>
                        <p:par>
                          <p:cTn id="8" fill="hold">
                            <p:stCondLst>
                              <p:cond delay="0"/>
                            </p:stCondLst>
                            <p:childTnLst>
                              <p:par>
                                <p:cTn id="9" presetID="4" presetClass="entr" presetSubtype="16"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ox(in)">
                                      <p:cBhvr>
                                        <p:cTn id="11" dur="500"/>
                                        <p:tgtEl>
                                          <p:spTgt spid="3">
                                            <p:txEl>
                                              <p:pRg st="0" end="0"/>
                                            </p:txEl>
                                          </p:spTgt>
                                        </p:tgtEl>
                                      </p:cBhvr>
                                    </p:animEffect>
                                  </p:childTnLst>
                                </p:cTn>
                              </p:par>
                              <p:par>
                                <p:cTn id="12" presetID="4" presetClass="entr" presetSubtype="16" fill="hold" grpId="0" nodeType="with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box(in)">
                                      <p:cBhvr>
                                        <p:cTn id="14" dur="500"/>
                                        <p:tgtEl>
                                          <p:spTgt spid="3">
                                            <p:txEl>
                                              <p:pRg st="2" end="2"/>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4" presetClass="entr" presetSubtype="16"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ox(in)">
                                      <p:cBhvr>
                                        <p:cTn id="19" dur="500"/>
                                        <p:tgtEl>
                                          <p:spTgt spid="3">
                                            <p:txEl>
                                              <p:pRg st="4" end="4"/>
                                            </p:txEl>
                                          </p:spTgt>
                                        </p:tgtEl>
                                      </p:cBhvr>
                                    </p:animEffect>
                                  </p:childTnLst>
                                </p:cTn>
                              </p:par>
                              <p:par>
                                <p:cTn id="20" presetID="4" presetClass="entr" presetSubtype="16" fill="hold" grpId="0" nodeType="with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box(in)">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8077200" cy="1706562"/>
          </a:xfrm>
        </p:spPr>
        <p:txBody>
          <a:bodyPr>
            <a:noAutofit/>
          </a:bodyPr>
          <a:lstStyle/>
          <a:p>
            <a:r>
              <a:rPr lang="en-US" b="1" dirty="0" smtClean="0"/>
              <a:t>Seven Essential Elements of Standards – Focused Middle Level Schools</a:t>
            </a:r>
            <a:br>
              <a:rPr lang="en-US" b="1" dirty="0" smtClean="0"/>
            </a:br>
            <a:endParaRPr lang="en-US" b="1" dirty="0"/>
          </a:p>
        </p:txBody>
      </p:sp>
      <p:sp>
        <p:nvSpPr>
          <p:cNvPr id="3" name="Content Placeholder 2"/>
          <p:cNvSpPr>
            <a:spLocks noGrp="1"/>
          </p:cNvSpPr>
          <p:nvPr>
            <p:ph sz="quarter" idx="1"/>
          </p:nvPr>
        </p:nvSpPr>
        <p:spPr>
          <a:xfrm>
            <a:off x="381000" y="1905000"/>
            <a:ext cx="7467600" cy="4873752"/>
          </a:xfrm>
        </p:spPr>
        <p:txBody>
          <a:bodyPr/>
          <a:lstStyle/>
          <a:p>
            <a:pPr marL="457200" indent="-457200"/>
            <a:r>
              <a:rPr lang="en-US" b="1" dirty="0" smtClean="0"/>
              <a:t>Organization and Structure</a:t>
            </a:r>
          </a:p>
          <a:p>
            <a:pPr>
              <a:buNone/>
            </a:pPr>
            <a:endParaRPr lang="en-US" b="1" dirty="0" smtClean="0"/>
          </a:p>
          <a:p>
            <a:pPr lvl="1"/>
            <a:r>
              <a:rPr lang="en-US" b="1" dirty="0" smtClean="0"/>
              <a:t>A structure that supports both academic excellence and personal development</a:t>
            </a:r>
          </a:p>
          <a:p>
            <a:pPr lvl="1"/>
            <a:endParaRPr lang="en-US" b="1" dirty="0" smtClean="0"/>
          </a:p>
          <a:p>
            <a:pPr marL="457200" indent="-457200"/>
            <a:r>
              <a:rPr lang="en-US" b="1" dirty="0" smtClean="0"/>
              <a:t>Classroom Instruction</a:t>
            </a:r>
          </a:p>
          <a:p>
            <a:pPr marL="822960" lvl="1" indent="-457200"/>
            <a:endParaRPr lang="en-US" b="1" dirty="0" smtClean="0"/>
          </a:p>
          <a:p>
            <a:pPr marL="822960" lvl="1" indent="-457200"/>
            <a:r>
              <a:rPr lang="en-US" b="1" dirty="0" smtClean="0"/>
              <a:t>Instruction appropriate to the needs and characteristics of young adolescents provided by skilled and knowledgeable teachers</a:t>
            </a:r>
          </a:p>
          <a:p>
            <a:pPr marL="457200" indent="-457200">
              <a:buNone/>
            </a:pPr>
            <a:endParaRPr lang="en-US" b="1" dirty="0" smtClean="0"/>
          </a:p>
          <a:p>
            <a:pPr marL="822960" lvl="1" indent="-457200"/>
            <a:endParaRPr lang="en-US" b="1" dirty="0" smtClean="0"/>
          </a:p>
          <a:p>
            <a:pPr lvl="1"/>
            <a:endParaRPr lang="en-US" b="1" dirty="0" smtClean="0"/>
          </a:p>
          <a:p>
            <a:endParaRPr lang="en-US" b="1" dirty="0" smtClean="0"/>
          </a:p>
          <a:p>
            <a:pPr marL="457200" indent="-457200">
              <a:buFont typeface="+mj-lt"/>
              <a:buAutoNum type="arabicPeriod"/>
            </a:pP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heel(4)">
                                      <p:cBhvr>
                                        <p:cTn id="12" dur="1000"/>
                                        <p:tgtEl>
                                          <p:spTgt spid="3">
                                            <p:txEl>
                                              <p:pRg st="0" end="0"/>
                                            </p:txEl>
                                          </p:spTgt>
                                        </p:tgtEl>
                                      </p:cBhvr>
                                    </p:animEffect>
                                  </p:childTnLst>
                                </p:cTn>
                              </p:par>
                              <p:par>
                                <p:cTn id="13" presetID="21"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heel(4)">
                                      <p:cBhvr>
                                        <p:cTn id="15" dur="10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1" presetClass="entr" presetSubtype="4" fill="hold" grpId="0"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wheel(4)">
                                      <p:cBhvr>
                                        <p:cTn id="20" dur="1000"/>
                                        <p:tgtEl>
                                          <p:spTgt spid="3">
                                            <p:txEl>
                                              <p:pRg st="4" end="4"/>
                                            </p:txEl>
                                          </p:spTgt>
                                        </p:tgtEl>
                                      </p:cBhvr>
                                    </p:animEffect>
                                  </p:childTnLst>
                                </p:cTn>
                              </p:par>
                              <p:par>
                                <p:cTn id="21" presetID="21" presetClass="entr" presetSubtype="4"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wheel(4)">
                                      <p:cBhvr>
                                        <p:cTn id="23"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077200" cy="1706562"/>
          </a:xfrm>
        </p:spPr>
        <p:txBody>
          <a:bodyPr>
            <a:normAutofit fontScale="90000"/>
          </a:bodyPr>
          <a:lstStyle/>
          <a:p>
            <a:r>
              <a:rPr lang="en-US" sz="3300" b="1" dirty="0" smtClean="0"/>
              <a:t>Seven Essential Elements of Standards – Focused Middle Level Schools</a:t>
            </a:r>
            <a:r>
              <a:rPr lang="en-US" sz="2400" b="1" dirty="0" smtClean="0"/>
              <a:t/>
            </a:r>
            <a:br>
              <a:rPr lang="en-US" sz="2400" b="1" dirty="0" smtClean="0"/>
            </a:br>
            <a:endParaRPr lang="en-US" sz="2400" b="1" dirty="0"/>
          </a:p>
        </p:txBody>
      </p:sp>
      <p:sp>
        <p:nvSpPr>
          <p:cNvPr id="3" name="Content Placeholder 2"/>
          <p:cNvSpPr>
            <a:spLocks noGrp="1"/>
          </p:cNvSpPr>
          <p:nvPr>
            <p:ph sz="quarter" idx="1"/>
          </p:nvPr>
        </p:nvSpPr>
        <p:spPr>
          <a:xfrm>
            <a:off x="381000" y="1905000"/>
            <a:ext cx="7924800" cy="4873752"/>
          </a:xfrm>
        </p:spPr>
        <p:txBody>
          <a:bodyPr/>
          <a:lstStyle/>
          <a:p>
            <a:pPr marL="457200" indent="-457200"/>
            <a:r>
              <a:rPr lang="en-US" b="1" dirty="0" smtClean="0"/>
              <a:t>Educational Leadership</a:t>
            </a:r>
          </a:p>
          <a:p>
            <a:pPr>
              <a:buNone/>
            </a:pPr>
            <a:endParaRPr lang="en-US" b="1" dirty="0" smtClean="0"/>
          </a:p>
          <a:p>
            <a:pPr lvl="1"/>
            <a:r>
              <a:rPr lang="en-US" b="1" dirty="0" smtClean="0"/>
              <a:t>A strong educational leadership and a building administration that encourages, facilitates, and sustains involvement, participation, and partnerships</a:t>
            </a:r>
          </a:p>
          <a:p>
            <a:pPr lvl="1"/>
            <a:endParaRPr lang="en-US" b="1" dirty="0" smtClean="0"/>
          </a:p>
          <a:p>
            <a:pPr marL="457200" indent="-457200"/>
            <a:r>
              <a:rPr lang="en-US" b="1" dirty="0" smtClean="0"/>
              <a:t>Professional Training and Staff Development</a:t>
            </a:r>
          </a:p>
          <a:p>
            <a:pPr marL="822960" lvl="1" indent="-457200"/>
            <a:endParaRPr lang="en-US" b="1" dirty="0" smtClean="0"/>
          </a:p>
          <a:p>
            <a:pPr marL="822960" lvl="1" indent="-457200"/>
            <a:r>
              <a:rPr lang="en-US" b="1" dirty="0" smtClean="0"/>
              <a:t>Training and staff development that is on-going, purposeful, and collaboratively planned</a:t>
            </a:r>
          </a:p>
          <a:p>
            <a:pPr marL="457200" indent="-457200">
              <a:buNone/>
            </a:pPr>
            <a:endParaRPr lang="en-US" b="1" dirty="0" smtClean="0"/>
          </a:p>
          <a:p>
            <a:pPr marL="822960" lvl="1" indent="-457200"/>
            <a:endParaRPr lang="en-US" b="1" dirty="0" smtClean="0"/>
          </a:p>
          <a:p>
            <a:pPr lvl="1"/>
            <a:endParaRPr lang="en-US" b="1" dirty="0" smtClean="0"/>
          </a:p>
          <a:p>
            <a:endParaRPr lang="en-US" b="1" dirty="0" smtClean="0"/>
          </a:p>
          <a:p>
            <a:pPr marL="457200" indent="-457200">
              <a:buFont typeface="+mj-lt"/>
              <a:buAutoNum type="arabicPeriod"/>
            </a:pP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edge">
                                      <p:cBhvr>
                                        <p:cTn id="12" dur="500"/>
                                        <p:tgtEl>
                                          <p:spTgt spid="3">
                                            <p:txEl>
                                              <p:pRg st="0" end="0"/>
                                            </p:txEl>
                                          </p:spTgt>
                                        </p:tgtEl>
                                      </p:cBhvr>
                                    </p:animEffect>
                                  </p:childTnLst>
                                </p:cTn>
                              </p:par>
                              <p:par>
                                <p:cTn id="13" presetID="2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edge">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0" presetClass="entr" presetSubtype="0" fill="hold" grpId="0"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wedge">
                                      <p:cBhvr>
                                        <p:cTn id="20" dur="500"/>
                                        <p:tgtEl>
                                          <p:spTgt spid="3">
                                            <p:txEl>
                                              <p:pRg st="4" end="4"/>
                                            </p:txEl>
                                          </p:spTgt>
                                        </p:tgtEl>
                                      </p:cBhvr>
                                    </p:animEffect>
                                  </p:childTnLst>
                                </p:cTn>
                              </p:par>
                              <p:par>
                                <p:cTn id="21" presetID="20"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wedge">
                                      <p:cBhvr>
                                        <p:cTn id="23"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Research Documents</a:t>
            </a:r>
            <a:br>
              <a:rPr lang="en-US" b="1" dirty="0" smtClean="0"/>
            </a:br>
            <a:endParaRPr lang="en-US" b="1" dirty="0"/>
          </a:p>
        </p:txBody>
      </p:sp>
      <p:sp>
        <p:nvSpPr>
          <p:cNvPr id="3" name="Content Placeholder 2"/>
          <p:cNvSpPr>
            <a:spLocks noGrp="1"/>
          </p:cNvSpPr>
          <p:nvPr>
            <p:ph sz="quarter" idx="1"/>
          </p:nvPr>
        </p:nvSpPr>
        <p:spPr/>
        <p:txBody>
          <a:bodyPr>
            <a:normAutofit lnSpcReduction="10000"/>
          </a:bodyPr>
          <a:lstStyle/>
          <a:p>
            <a:r>
              <a:rPr lang="en-US" b="1" dirty="0" smtClean="0"/>
              <a:t>Essential elements of standards-focused middle level schools and programs</a:t>
            </a:r>
          </a:p>
          <a:p>
            <a:r>
              <a:rPr lang="en-US" b="1" dirty="0" smtClean="0"/>
              <a:t>Regents policy statement on middle level education and schools with middle level grades</a:t>
            </a:r>
          </a:p>
          <a:p>
            <a:r>
              <a:rPr lang="en-US" b="1" dirty="0" smtClean="0"/>
              <a:t>A report on middle level education in New York State</a:t>
            </a:r>
          </a:p>
          <a:p>
            <a:r>
              <a:rPr lang="en-US" b="1" dirty="0" smtClean="0"/>
              <a:t>Review of the most recent literature and research on middle level education</a:t>
            </a:r>
          </a:p>
          <a:p>
            <a:r>
              <a:rPr lang="en-US" b="1" dirty="0" smtClean="0"/>
              <a:t>Caught in the Middle: Helping students avoid the Middle School</a:t>
            </a:r>
          </a:p>
          <a:p>
            <a:r>
              <a:rPr lang="en-US" b="1" dirty="0" smtClean="0"/>
              <a:t>Various middle school agendas and handbooks</a:t>
            </a:r>
          </a:p>
          <a:p>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500" fill="hold"/>
                                        <p:tgtEl>
                                          <p:spTgt spid="2"/>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8" presetClass="emph" presetSubtype="0" fill="hold" grpId="0" nodeType="clickEffect">
                                  <p:stCondLst>
                                    <p:cond delay="0"/>
                                  </p:stCondLst>
                                  <p:childTnLst>
                                    <p:animRot by="21600000">
                                      <p:cBhvr>
                                        <p:cTn id="10" dur="500" fill="hold"/>
                                        <p:tgtEl>
                                          <p:spTgt spid="3">
                                            <p:txEl>
                                              <p:pRg st="0" end="0"/>
                                            </p:txEl>
                                          </p:spTgt>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8" presetClass="emph" presetSubtype="0" fill="hold" grpId="0" nodeType="clickEffect">
                                  <p:stCondLst>
                                    <p:cond delay="0"/>
                                  </p:stCondLst>
                                  <p:childTnLst>
                                    <p:animRot by="21600000">
                                      <p:cBhvr>
                                        <p:cTn id="14" dur="500" fill="hold"/>
                                        <p:tgtEl>
                                          <p:spTgt spid="3">
                                            <p:txEl>
                                              <p:pRg st="1" end="1"/>
                                            </p:txEl>
                                          </p:spTgt>
                                        </p:tgtEl>
                                        <p:attrNameLst>
                                          <p:attrName>r</p:attrName>
                                        </p:attrNameLst>
                                      </p:cBhvr>
                                    </p:animRot>
                                  </p:childTnLst>
                                </p:cTn>
                              </p:par>
                            </p:childTnLst>
                          </p:cTn>
                        </p:par>
                      </p:childTnLst>
                    </p:cTn>
                  </p:par>
                  <p:par>
                    <p:cTn id="15" fill="hold">
                      <p:stCondLst>
                        <p:cond delay="indefinite"/>
                      </p:stCondLst>
                      <p:childTnLst>
                        <p:par>
                          <p:cTn id="16" fill="hold">
                            <p:stCondLst>
                              <p:cond delay="0"/>
                            </p:stCondLst>
                            <p:childTnLst>
                              <p:par>
                                <p:cTn id="17" presetID="8" presetClass="emph" presetSubtype="0" fill="hold" grpId="0" nodeType="clickEffect">
                                  <p:stCondLst>
                                    <p:cond delay="0"/>
                                  </p:stCondLst>
                                  <p:childTnLst>
                                    <p:animRot by="21600000">
                                      <p:cBhvr>
                                        <p:cTn id="18" dur="500" fill="hold"/>
                                        <p:tgtEl>
                                          <p:spTgt spid="3">
                                            <p:txEl>
                                              <p:pRg st="2" end="2"/>
                                            </p:txEl>
                                          </p:spTgt>
                                        </p:tgtEl>
                                        <p:attrNameLst>
                                          <p:attrName>r</p:attrName>
                                        </p:attrNameLst>
                                      </p:cBhvr>
                                    </p:animRot>
                                  </p:childTnLst>
                                </p:cTn>
                              </p:par>
                            </p:childTnLst>
                          </p:cTn>
                        </p:par>
                      </p:childTnLst>
                    </p:cTn>
                  </p:par>
                  <p:par>
                    <p:cTn id="19" fill="hold">
                      <p:stCondLst>
                        <p:cond delay="indefinite"/>
                      </p:stCondLst>
                      <p:childTnLst>
                        <p:par>
                          <p:cTn id="20" fill="hold">
                            <p:stCondLst>
                              <p:cond delay="0"/>
                            </p:stCondLst>
                            <p:childTnLst>
                              <p:par>
                                <p:cTn id="21" presetID="8" presetClass="emph" presetSubtype="0" fill="hold" grpId="0" nodeType="clickEffect">
                                  <p:stCondLst>
                                    <p:cond delay="0"/>
                                  </p:stCondLst>
                                  <p:childTnLst>
                                    <p:animRot by="21600000">
                                      <p:cBhvr>
                                        <p:cTn id="22" dur="500" fill="hold"/>
                                        <p:tgtEl>
                                          <p:spTgt spid="3">
                                            <p:txEl>
                                              <p:pRg st="3" end="3"/>
                                            </p:txEl>
                                          </p:spTgt>
                                        </p:tgtEl>
                                        <p:attrNameLst>
                                          <p:attrName>r</p:attrName>
                                        </p:attrNameLst>
                                      </p:cBhvr>
                                    </p:animRot>
                                  </p:childTnLst>
                                </p:cTn>
                              </p:par>
                            </p:childTnLst>
                          </p:cTn>
                        </p:par>
                      </p:childTnLst>
                    </p:cTn>
                  </p:par>
                  <p:par>
                    <p:cTn id="23" fill="hold">
                      <p:stCondLst>
                        <p:cond delay="indefinite"/>
                      </p:stCondLst>
                      <p:childTnLst>
                        <p:par>
                          <p:cTn id="24" fill="hold">
                            <p:stCondLst>
                              <p:cond delay="0"/>
                            </p:stCondLst>
                            <p:childTnLst>
                              <p:par>
                                <p:cTn id="25" presetID="8" presetClass="emph" presetSubtype="0" fill="hold" grpId="0" nodeType="clickEffect">
                                  <p:stCondLst>
                                    <p:cond delay="0"/>
                                  </p:stCondLst>
                                  <p:childTnLst>
                                    <p:animRot by="21600000">
                                      <p:cBhvr>
                                        <p:cTn id="26" dur="500" fill="hold"/>
                                        <p:tgtEl>
                                          <p:spTgt spid="3">
                                            <p:txEl>
                                              <p:pRg st="4" end="4"/>
                                            </p:txEl>
                                          </p:spTgt>
                                        </p:tgtEl>
                                        <p:attrNameLst>
                                          <p:attrName>r</p:attrName>
                                        </p:attrNameLst>
                                      </p:cBhvr>
                                    </p:animRot>
                                  </p:childTnLst>
                                </p:cTn>
                              </p:par>
                            </p:childTnLst>
                          </p:cTn>
                        </p:par>
                      </p:childTnLst>
                    </p:cTn>
                  </p:par>
                  <p:par>
                    <p:cTn id="27" fill="hold">
                      <p:stCondLst>
                        <p:cond delay="indefinite"/>
                      </p:stCondLst>
                      <p:childTnLst>
                        <p:par>
                          <p:cTn id="28" fill="hold">
                            <p:stCondLst>
                              <p:cond delay="0"/>
                            </p:stCondLst>
                            <p:childTnLst>
                              <p:par>
                                <p:cTn id="29" presetID="8" presetClass="emph" presetSubtype="0" fill="hold" grpId="0" nodeType="clickEffect">
                                  <p:stCondLst>
                                    <p:cond delay="0"/>
                                  </p:stCondLst>
                                  <p:childTnLst>
                                    <p:animRot by="21600000">
                                      <p:cBhvr>
                                        <p:cTn id="30" dur="500" fill="hold"/>
                                        <p:tgtEl>
                                          <p:spTgt spid="3">
                                            <p:txEl>
                                              <p:pRg st="5" end="5"/>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Research: School Visitations</a:t>
            </a:r>
            <a:br>
              <a:rPr lang="en-US" b="1" dirty="0" smtClean="0"/>
            </a:br>
            <a:endParaRPr lang="en-US" dirty="0"/>
          </a:p>
        </p:txBody>
      </p:sp>
      <p:sp>
        <p:nvSpPr>
          <p:cNvPr id="3" name="Content Placeholder 2"/>
          <p:cNvSpPr>
            <a:spLocks noGrp="1"/>
          </p:cNvSpPr>
          <p:nvPr>
            <p:ph sz="quarter" idx="1"/>
          </p:nvPr>
        </p:nvSpPr>
        <p:spPr>
          <a:xfrm>
            <a:off x="457200" y="1600200"/>
            <a:ext cx="3657600" cy="2971800"/>
          </a:xfrm>
        </p:spPr>
        <p:txBody>
          <a:bodyPr/>
          <a:lstStyle/>
          <a:p>
            <a:r>
              <a:rPr lang="en-US" b="1" dirty="0" smtClean="0"/>
              <a:t>Port Jefferson</a:t>
            </a:r>
          </a:p>
          <a:p>
            <a:r>
              <a:rPr lang="en-US" b="1" dirty="0" smtClean="0"/>
              <a:t>Sayville</a:t>
            </a:r>
          </a:p>
          <a:p>
            <a:r>
              <a:rPr lang="en-US" b="1" dirty="0" smtClean="0"/>
              <a:t>Harborfields</a:t>
            </a:r>
          </a:p>
          <a:p>
            <a:r>
              <a:rPr lang="en-US" b="1" dirty="0" smtClean="0"/>
              <a:t>Louis Armstrong</a:t>
            </a:r>
          </a:p>
          <a:p>
            <a:r>
              <a:rPr lang="en-US" b="1" dirty="0" smtClean="0"/>
              <a:t>Brentwood</a:t>
            </a:r>
            <a:endParaRPr lang="en-US" b="1" dirty="0"/>
          </a:p>
        </p:txBody>
      </p:sp>
      <p:sp>
        <p:nvSpPr>
          <p:cNvPr id="4" name="Content Placeholder 3"/>
          <p:cNvSpPr>
            <a:spLocks noGrp="1"/>
          </p:cNvSpPr>
          <p:nvPr>
            <p:ph sz="quarter" idx="2"/>
          </p:nvPr>
        </p:nvSpPr>
        <p:spPr>
          <a:xfrm>
            <a:off x="4270248" y="1600200"/>
            <a:ext cx="3657600" cy="2286000"/>
          </a:xfrm>
        </p:spPr>
        <p:txBody>
          <a:bodyPr/>
          <a:lstStyle/>
          <a:p>
            <a:r>
              <a:rPr lang="en-US" b="1" dirty="0" smtClean="0"/>
              <a:t>Elwood</a:t>
            </a:r>
          </a:p>
          <a:p>
            <a:r>
              <a:rPr lang="en-US" b="1" dirty="0" smtClean="0"/>
              <a:t>Wantagh</a:t>
            </a:r>
          </a:p>
          <a:p>
            <a:r>
              <a:rPr lang="en-US" b="1" dirty="0" smtClean="0"/>
              <a:t>Bayport</a:t>
            </a:r>
          </a:p>
          <a:p>
            <a:r>
              <a:rPr lang="en-US" b="1" dirty="0" smtClean="0"/>
              <a:t>Kings Park</a:t>
            </a:r>
          </a:p>
          <a:p>
            <a:r>
              <a:rPr lang="en-US" b="1" dirty="0" smtClean="0"/>
              <a:t>Miller Place</a:t>
            </a:r>
            <a:endParaRPr lang="en-US" b="1" dirty="0"/>
          </a:p>
        </p:txBody>
      </p:sp>
      <p:sp>
        <p:nvSpPr>
          <p:cNvPr id="5" name="Content Placeholder 2"/>
          <p:cNvSpPr txBox="1">
            <a:spLocks/>
          </p:cNvSpPr>
          <p:nvPr/>
        </p:nvSpPr>
        <p:spPr>
          <a:xfrm>
            <a:off x="1600200" y="4191000"/>
            <a:ext cx="5105400" cy="2438400"/>
          </a:xfrm>
          <a:prstGeom prst="rect">
            <a:avLst/>
          </a:prstGeom>
        </p:spPr>
        <p:txBody>
          <a:bodyPr vert="horz">
            <a:normAutofit/>
          </a:bodyPr>
          <a:lstStyle/>
          <a:p>
            <a:pPr marL="274320" marR="0" lvl="0" indent="-274320" algn="ctr" defTabSz="914400" rtl="0" eaLnBrk="1" fontAlgn="auto" latinLnBrk="0" hangingPunct="1">
              <a:lnSpc>
                <a:spcPct val="100000"/>
              </a:lnSpc>
              <a:spcBef>
                <a:spcPts val="600"/>
              </a:spcBef>
              <a:spcAft>
                <a:spcPts val="0"/>
              </a:spcAft>
              <a:buClr>
                <a:schemeClr val="accent1"/>
              </a:buClr>
              <a:buSzPct val="70000"/>
              <a:tabLst/>
              <a:defRPr/>
            </a:pPr>
            <a:r>
              <a:rPr kumimoji="0" lang="en-US" sz="2400" b="1" i="0" u="none" strike="noStrike" kern="1200" cap="none" spc="0" normalizeH="0" baseline="0" noProof="0" dirty="0" smtClean="0">
                <a:ln>
                  <a:noFill/>
                </a:ln>
                <a:solidFill>
                  <a:schemeClr val="tx1"/>
                </a:solidFill>
                <a:effectLst/>
                <a:uLnTx/>
                <a:uFillTx/>
                <a:latin typeface="+mn-lt"/>
                <a:ea typeface="+mn-ea"/>
                <a:cs typeface="+mn-cs"/>
              </a:rPr>
              <a:t>VISITORS</a:t>
            </a:r>
          </a:p>
          <a:p>
            <a:pPr marL="274320" marR="0" lvl="0" indent="-274320" algn="l" defTabSz="914400" rtl="0" eaLnBrk="1" fontAlgn="auto" latinLnBrk="0" hangingPunct="1">
              <a:lnSpc>
                <a:spcPct val="100000"/>
              </a:lnSpc>
              <a:spcBef>
                <a:spcPts val="600"/>
              </a:spcBef>
              <a:spcAft>
                <a:spcPts val="0"/>
              </a:spcAft>
              <a:buClr>
                <a:schemeClr val="accent1"/>
              </a:buClr>
              <a:buSzPct val="70000"/>
              <a:tabLst/>
              <a:defRPr/>
            </a:pPr>
            <a:r>
              <a:rPr lang="en-US" sz="2400" b="1" dirty="0" smtClean="0"/>
              <a:t>Dave Payton and Robin </a:t>
            </a:r>
            <a:r>
              <a:rPr kumimoji="0" lang="en-US" sz="2400" b="1" i="0" u="none" strike="noStrike" kern="1200" cap="none" spc="0" normalizeH="0" baseline="0" noProof="0" dirty="0" err="1" smtClean="0">
                <a:ln>
                  <a:noFill/>
                </a:ln>
                <a:solidFill>
                  <a:schemeClr val="tx1"/>
                </a:solidFill>
                <a:effectLst/>
                <a:uLnTx/>
                <a:uFillTx/>
                <a:latin typeface="+mn-lt"/>
                <a:ea typeface="+mn-ea"/>
                <a:cs typeface="+mn-cs"/>
              </a:rPr>
              <a:t>Elliser</a:t>
            </a:r>
            <a:endParaRPr kumimoji="0" lang="en-US" sz="24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mph" presetSubtype="0" fill="hold" grpId="0" nodeType="clickEffect">
                                  <p:stCondLst>
                                    <p:cond delay="0"/>
                                  </p:stCondLst>
                                  <p:childTnLst>
                                    <p:animRot by="21600000">
                                      <p:cBhvr>
                                        <p:cTn id="11" dur="500" fill="hold"/>
                                        <p:tgtEl>
                                          <p:spTgt spid="4">
                                            <p:txEl>
                                              <p:pRg st="0" end="0"/>
                                            </p:txEl>
                                          </p:spTgt>
                                        </p:tgtEl>
                                        <p:attrNameLst>
                                          <p:attrName>r</p:attrName>
                                        </p:attrNameLst>
                                      </p:cBhvr>
                                    </p:animRot>
                                  </p:childTnLst>
                                </p:cTn>
                              </p:par>
                            </p:childTnLst>
                          </p:cTn>
                        </p:par>
                      </p:childTnLst>
                    </p:cTn>
                  </p:par>
                  <p:par>
                    <p:cTn id="12" fill="hold">
                      <p:stCondLst>
                        <p:cond delay="indefinite"/>
                      </p:stCondLst>
                      <p:childTnLst>
                        <p:par>
                          <p:cTn id="13" fill="hold">
                            <p:stCondLst>
                              <p:cond delay="0"/>
                            </p:stCondLst>
                            <p:childTnLst>
                              <p:par>
                                <p:cTn id="14" presetID="8" presetClass="emph" presetSubtype="0" fill="hold" grpId="0" nodeType="clickEffect">
                                  <p:stCondLst>
                                    <p:cond delay="0"/>
                                  </p:stCondLst>
                                  <p:childTnLst>
                                    <p:animRot by="21600000">
                                      <p:cBhvr>
                                        <p:cTn id="15" dur="500" fill="hold"/>
                                        <p:tgtEl>
                                          <p:spTgt spid="4">
                                            <p:txEl>
                                              <p:pRg st="1" end="1"/>
                                            </p:txEl>
                                          </p:spTgt>
                                        </p:tgtEl>
                                        <p:attrNameLst>
                                          <p:attrName>r</p:attrName>
                                        </p:attrNameLst>
                                      </p:cBhvr>
                                    </p:animRot>
                                  </p:childTnLst>
                                </p:cTn>
                              </p:par>
                            </p:childTnLst>
                          </p:cTn>
                        </p:par>
                      </p:childTnLst>
                    </p:cTn>
                  </p:par>
                  <p:par>
                    <p:cTn id="16" fill="hold">
                      <p:stCondLst>
                        <p:cond delay="indefinite"/>
                      </p:stCondLst>
                      <p:childTnLst>
                        <p:par>
                          <p:cTn id="17" fill="hold">
                            <p:stCondLst>
                              <p:cond delay="0"/>
                            </p:stCondLst>
                            <p:childTnLst>
                              <p:par>
                                <p:cTn id="18" presetID="8" presetClass="emph" presetSubtype="0" fill="hold" grpId="0" nodeType="clickEffect">
                                  <p:stCondLst>
                                    <p:cond delay="0"/>
                                  </p:stCondLst>
                                  <p:childTnLst>
                                    <p:animRot by="21600000">
                                      <p:cBhvr>
                                        <p:cTn id="19" dur="500" fill="hold"/>
                                        <p:tgtEl>
                                          <p:spTgt spid="4">
                                            <p:txEl>
                                              <p:pRg st="2" end="2"/>
                                            </p:txEl>
                                          </p:spTgt>
                                        </p:tgtEl>
                                        <p:attrNameLst>
                                          <p:attrName>r</p:attrName>
                                        </p:attrNameLst>
                                      </p:cBhvr>
                                    </p:animRot>
                                  </p:childTnLst>
                                </p:cTn>
                              </p:par>
                            </p:childTnLst>
                          </p:cTn>
                        </p:par>
                      </p:childTnLst>
                    </p:cTn>
                  </p:par>
                  <p:par>
                    <p:cTn id="20" fill="hold">
                      <p:stCondLst>
                        <p:cond delay="indefinite"/>
                      </p:stCondLst>
                      <p:childTnLst>
                        <p:par>
                          <p:cTn id="21" fill="hold">
                            <p:stCondLst>
                              <p:cond delay="0"/>
                            </p:stCondLst>
                            <p:childTnLst>
                              <p:par>
                                <p:cTn id="22" presetID="8" presetClass="emph" presetSubtype="0" fill="hold" grpId="0" nodeType="clickEffect">
                                  <p:stCondLst>
                                    <p:cond delay="0"/>
                                  </p:stCondLst>
                                  <p:childTnLst>
                                    <p:animRot by="21600000">
                                      <p:cBhvr>
                                        <p:cTn id="23" dur="500" fill="hold"/>
                                        <p:tgtEl>
                                          <p:spTgt spid="4">
                                            <p:txEl>
                                              <p:pRg st="3" end="3"/>
                                            </p:txEl>
                                          </p:spTgt>
                                        </p:tgtEl>
                                        <p:attrNameLst>
                                          <p:attrName>r</p:attrName>
                                        </p:attrNameLst>
                                      </p:cBhvr>
                                    </p:animRot>
                                  </p:childTnLst>
                                </p:cTn>
                              </p:par>
                            </p:childTnLst>
                          </p:cTn>
                        </p:par>
                      </p:childTnLst>
                    </p:cTn>
                  </p:par>
                  <p:par>
                    <p:cTn id="24" fill="hold">
                      <p:stCondLst>
                        <p:cond delay="indefinite"/>
                      </p:stCondLst>
                      <p:childTnLst>
                        <p:par>
                          <p:cTn id="25" fill="hold">
                            <p:stCondLst>
                              <p:cond delay="0"/>
                            </p:stCondLst>
                            <p:childTnLst>
                              <p:par>
                                <p:cTn id="26" presetID="8" presetClass="emph" presetSubtype="0" fill="hold" grpId="0" nodeType="clickEffect">
                                  <p:stCondLst>
                                    <p:cond delay="0"/>
                                  </p:stCondLst>
                                  <p:childTnLst>
                                    <p:animRot by="21600000">
                                      <p:cBhvr>
                                        <p:cTn id="27" dur="500" fill="hold"/>
                                        <p:tgtEl>
                                          <p:spTgt spid="4">
                                            <p:txEl>
                                              <p:pRg st="4" end="4"/>
                                            </p:txEl>
                                          </p:spTgt>
                                        </p:tgtEl>
                                        <p:attrNameLst>
                                          <p:attrName>r</p:attrName>
                                        </p:attrNameLst>
                                      </p:cBhvr>
                                    </p:animRot>
                                  </p:childTnLst>
                                </p:cTn>
                              </p:par>
                            </p:childTnLst>
                          </p:cTn>
                        </p:par>
                      </p:childTnLst>
                    </p:cTn>
                  </p:par>
                  <p:par>
                    <p:cTn id="28" fill="hold">
                      <p:stCondLst>
                        <p:cond delay="indefinite"/>
                      </p:stCondLst>
                      <p:childTnLst>
                        <p:par>
                          <p:cTn id="29" fill="hold">
                            <p:stCondLst>
                              <p:cond delay="0"/>
                            </p:stCondLst>
                            <p:childTnLst>
                              <p:par>
                                <p:cTn id="30" presetID="8" presetClass="emph" presetSubtype="0" fill="hold" grpId="0" nodeType="clickEffect">
                                  <p:stCondLst>
                                    <p:cond delay="0"/>
                                  </p:stCondLst>
                                  <p:childTnLst>
                                    <p:animRot by="21600000">
                                      <p:cBhvr>
                                        <p:cTn id="31" dur="500" fill="hold"/>
                                        <p:tgtEl>
                                          <p:spTgt spid="3">
                                            <p:txEl>
                                              <p:pRg st="0" end="0"/>
                                            </p:txEl>
                                          </p:spTgt>
                                        </p:tgtEl>
                                        <p:attrNameLst>
                                          <p:attrName>r</p:attrName>
                                        </p:attrNameLst>
                                      </p:cBhvr>
                                    </p:animRot>
                                  </p:childTnLst>
                                </p:cTn>
                              </p:par>
                            </p:childTnLst>
                          </p:cTn>
                        </p:par>
                      </p:childTnLst>
                    </p:cTn>
                  </p:par>
                  <p:par>
                    <p:cTn id="32" fill="hold">
                      <p:stCondLst>
                        <p:cond delay="indefinite"/>
                      </p:stCondLst>
                      <p:childTnLst>
                        <p:par>
                          <p:cTn id="33" fill="hold">
                            <p:stCondLst>
                              <p:cond delay="0"/>
                            </p:stCondLst>
                            <p:childTnLst>
                              <p:par>
                                <p:cTn id="34" presetID="8" presetClass="emph" presetSubtype="0" fill="hold" grpId="0" nodeType="clickEffect">
                                  <p:stCondLst>
                                    <p:cond delay="0"/>
                                  </p:stCondLst>
                                  <p:childTnLst>
                                    <p:animRot by="21600000">
                                      <p:cBhvr>
                                        <p:cTn id="35" dur="500" fill="hold"/>
                                        <p:tgtEl>
                                          <p:spTgt spid="3">
                                            <p:txEl>
                                              <p:pRg st="1" end="1"/>
                                            </p:txEl>
                                          </p:spTgt>
                                        </p:tgtEl>
                                        <p:attrNameLst>
                                          <p:attrName>r</p:attrName>
                                        </p:attrNameLst>
                                      </p:cBhvr>
                                    </p:animRot>
                                  </p:childTnLst>
                                </p:cTn>
                              </p:par>
                            </p:childTnLst>
                          </p:cTn>
                        </p:par>
                      </p:childTnLst>
                    </p:cTn>
                  </p:par>
                  <p:par>
                    <p:cTn id="36" fill="hold">
                      <p:stCondLst>
                        <p:cond delay="indefinite"/>
                      </p:stCondLst>
                      <p:childTnLst>
                        <p:par>
                          <p:cTn id="37" fill="hold">
                            <p:stCondLst>
                              <p:cond delay="0"/>
                            </p:stCondLst>
                            <p:childTnLst>
                              <p:par>
                                <p:cTn id="38" presetID="8" presetClass="emph" presetSubtype="0" fill="hold" grpId="0" nodeType="clickEffect">
                                  <p:stCondLst>
                                    <p:cond delay="0"/>
                                  </p:stCondLst>
                                  <p:childTnLst>
                                    <p:animRot by="21600000">
                                      <p:cBhvr>
                                        <p:cTn id="39" dur="500" fill="hold"/>
                                        <p:tgtEl>
                                          <p:spTgt spid="3">
                                            <p:txEl>
                                              <p:pRg st="2" end="2"/>
                                            </p:txEl>
                                          </p:spTgt>
                                        </p:tgtEl>
                                        <p:attrNameLst>
                                          <p:attrName>r</p:attrName>
                                        </p:attrNameLst>
                                      </p:cBhvr>
                                    </p:animRot>
                                  </p:childTnLst>
                                </p:cTn>
                              </p:par>
                            </p:childTnLst>
                          </p:cTn>
                        </p:par>
                      </p:childTnLst>
                    </p:cTn>
                  </p:par>
                  <p:par>
                    <p:cTn id="40" fill="hold">
                      <p:stCondLst>
                        <p:cond delay="indefinite"/>
                      </p:stCondLst>
                      <p:childTnLst>
                        <p:par>
                          <p:cTn id="41" fill="hold">
                            <p:stCondLst>
                              <p:cond delay="0"/>
                            </p:stCondLst>
                            <p:childTnLst>
                              <p:par>
                                <p:cTn id="42" presetID="8" presetClass="emph" presetSubtype="0" fill="hold" grpId="0" nodeType="clickEffect">
                                  <p:stCondLst>
                                    <p:cond delay="0"/>
                                  </p:stCondLst>
                                  <p:childTnLst>
                                    <p:animRot by="21600000">
                                      <p:cBhvr>
                                        <p:cTn id="43" dur="500" fill="hold"/>
                                        <p:tgtEl>
                                          <p:spTgt spid="3">
                                            <p:txEl>
                                              <p:pRg st="3" end="3"/>
                                            </p:txEl>
                                          </p:spTgt>
                                        </p:tgtEl>
                                        <p:attrNameLst>
                                          <p:attrName>r</p:attrName>
                                        </p:attrNameLst>
                                      </p:cBhvr>
                                    </p:animRot>
                                  </p:childTnLst>
                                </p:cTn>
                              </p:par>
                            </p:childTnLst>
                          </p:cTn>
                        </p:par>
                      </p:childTnLst>
                    </p:cTn>
                  </p:par>
                  <p:par>
                    <p:cTn id="44" fill="hold">
                      <p:stCondLst>
                        <p:cond delay="indefinite"/>
                      </p:stCondLst>
                      <p:childTnLst>
                        <p:par>
                          <p:cTn id="45" fill="hold">
                            <p:stCondLst>
                              <p:cond delay="0"/>
                            </p:stCondLst>
                            <p:childTnLst>
                              <p:par>
                                <p:cTn id="46" presetID="8" presetClass="emph" presetSubtype="0" fill="hold" grpId="0" nodeType="clickEffect">
                                  <p:stCondLst>
                                    <p:cond delay="0"/>
                                  </p:stCondLst>
                                  <p:childTnLst>
                                    <p:animRot by="21600000">
                                      <p:cBhvr>
                                        <p:cTn id="47" dur="500" fill="hold"/>
                                        <p:tgtEl>
                                          <p:spTgt spid="3">
                                            <p:txEl>
                                              <p:pRg st="4" end="4"/>
                                            </p:txEl>
                                          </p:spTgt>
                                        </p:tgtEl>
                                        <p:attrNameLst>
                                          <p:attrName>r</p:attrName>
                                        </p:attrNameLst>
                                      </p:cBhvr>
                                    </p:animRot>
                                  </p:childTnLst>
                                </p:cTn>
                              </p:par>
                            </p:childTnLst>
                          </p:cTn>
                        </p:par>
                      </p:childTnLst>
                    </p:cTn>
                  </p:par>
                  <p:par>
                    <p:cTn id="48" fill="hold">
                      <p:stCondLst>
                        <p:cond delay="indefinite"/>
                      </p:stCondLst>
                      <p:childTnLst>
                        <p:par>
                          <p:cTn id="49" fill="hold">
                            <p:stCondLst>
                              <p:cond delay="0"/>
                            </p:stCondLst>
                            <p:childTnLst>
                              <p:par>
                                <p:cTn id="50" presetID="8" presetClass="entr" presetSubtype="16" fill="hold" grpId="0" nodeType="clickEffect">
                                  <p:stCondLst>
                                    <p:cond delay="0"/>
                                  </p:stCondLst>
                                  <p:childTnLst>
                                    <p:set>
                                      <p:cBhvr>
                                        <p:cTn id="51" dur="1" fill="hold">
                                          <p:stCondLst>
                                            <p:cond delay="0"/>
                                          </p:stCondLst>
                                        </p:cTn>
                                        <p:tgtEl>
                                          <p:spTgt spid="5"/>
                                        </p:tgtEl>
                                        <p:attrNameLst>
                                          <p:attrName>style.visibility</p:attrName>
                                        </p:attrNameLst>
                                      </p:cBhvr>
                                      <p:to>
                                        <p:strVal val="visible"/>
                                      </p:to>
                                    </p:set>
                                    <p:animEffect transition="in" filter="diamond(in)">
                                      <p:cBhvr>
                                        <p:cTn id="52"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build="p"/>
      <p:bldP spid="5"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422</TotalTime>
  <Words>882</Words>
  <Application>Microsoft Office PowerPoint</Application>
  <PresentationFormat>On-screen Show (4:3)</PresentationFormat>
  <Paragraphs>173</Paragraphs>
  <Slides>19</Slides>
  <Notes>4</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Oriel</vt:lpstr>
      <vt:lpstr>Middle school committee presentation</vt:lpstr>
      <vt:lpstr> Middle Level Education –  Contemporary Purpose </vt:lpstr>
      <vt:lpstr>Seven Essential Elements of Standards- Focused Middle Level Schools </vt:lpstr>
      <vt:lpstr>MIDDLE SCHOOL CONCEPT</vt:lpstr>
      <vt:lpstr>Seven Essential Elements of Standards – Focused Middle Level Schools </vt:lpstr>
      <vt:lpstr>Seven Essential Elements of Standards – Focused Middle Level Schools </vt:lpstr>
      <vt:lpstr>Seven Essential Elements of Standards – Focused Middle Level Schools </vt:lpstr>
      <vt:lpstr>Research Documents </vt:lpstr>
      <vt:lpstr>Research: School Visitations </vt:lpstr>
      <vt:lpstr>Our Present System </vt:lpstr>
      <vt:lpstr>Concerns Of The Present System </vt:lpstr>
      <vt:lpstr> Concerns of the present system</vt:lpstr>
      <vt:lpstr>Rationale for a Middle Level Education (5th – 8th grade) in Central Islip</vt:lpstr>
      <vt:lpstr>Rationale for a Middle Level Education (5th – 8th grade) in Central Islip</vt:lpstr>
      <vt:lpstr>Vision Statement</vt:lpstr>
      <vt:lpstr> Task Force MS Committee Recommendations</vt:lpstr>
      <vt:lpstr> Task Force MS Committee Recommendations</vt:lpstr>
      <vt:lpstr> issues to be addressed</vt:lpstr>
      <vt:lpstr>Middle school or junior high school</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Middle school committee presentation</dc:title>
  <dc:creator>Omero C. Catan III</dc:creator>
  <cp:lastModifiedBy>Omero C. Catan III</cp:lastModifiedBy>
  <cp:revision>35</cp:revision>
  <dcterms:created xsi:type="dcterms:W3CDTF">2010-11-01T00:58:01Z</dcterms:created>
  <dcterms:modified xsi:type="dcterms:W3CDTF">2011-11-09T18:28:51Z</dcterms:modified>
</cp:coreProperties>
</file>